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sldIdLst>
    <p:sldId id="256" r:id="rId5"/>
    <p:sldId id="257" r:id="rId6"/>
    <p:sldId id="258" r:id="rId7"/>
    <p:sldId id="259" r:id="rId8"/>
    <p:sldId id="260" r:id="rId9"/>
    <p:sldId id="261" r:id="rId10"/>
    <p:sldId id="262" r:id="rId11"/>
    <p:sldId id="263" r:id="rId12"/>
    <p:sldId id="264" r:id="rId13"/>
    <p:sldId id="282" r:id="rId14"/>
    <p:sldId id="265"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Lst>
  <p:sldSz cx="18288000" cy="10287000"/>
  <p:notesSz cx="6858000" cy="9144000"/>
  <p:embeddedFontLst>
    <p:embeddedFont>
      <p:font typeface="Myriad Bold" panose="020B0604020202020204" charset="0"/>
      <p:regular r:id="rId31"/>
      <p:bold r:id="rId32"/>
    </p:embeddedFont>
    <p:embeddedFont>
      <p:font typeface="Myriad Condensed Bold" panose="020B0604020202020204" charset="0"/>
      <p:regular r:id="rId33"/>
      <p:bold r:id="rId34"/>
    </p:embeddedFont>
    <p:embeddedFont>
      <p:font typeface="Open Sans Condensed Bold" pitchFamily="2" charset="0"/>
      <p:regular r:id="rId35"/>
      <p:bold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font" Target="fonts/font4.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3.fntdata"/><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2.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6.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5.fntdata"/><Relationship Id="rId8" Type="http://schemas.openxmlformats.org/officeDocument/2006/relationships/slide" Target="slides/slide4.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799CD8-644B-4E19-940D-21FC89B7088C}" type="doc">
      <dgm:prSet loTypeId="urn:microsoft.com/office/officeart/2005/8/layout/chevron2" loCatId="process" qsTypeId="urn:microsoft.com/office/officeart/2005/8/quickstyle/simple1" qsCatId="simple" csTypeId="urn:microsoft.com/office/officeart/2005/8/colors/accent0_1" csCatId="mainScheme" phldr="1"/>
      <dgm:spPr/>
      <dgm:t>
        <a:bodyPr/>
        <a:lstStyle/>
        <a:p>
          <a:endParaRPr lang="en-US"/>
        </a:p>
      </dgm:t>
    </dgm:pt>
    <dgm:pt modelId="{08BE5825-CB98-4776-A2C4-5A2A10924402}">
      <dgm:prSet phldrT="[Text]"/>
      <dgm:spPr/>
      <dgm:t>
        <a:bodyPr/>
        <a:lstStyle/>
        <a:p>
          <a:pPr>
            <a:buNone/>
          </a:pPr>
          <a:r>
            <a:rPr lang="en-US"/>
            <a:t>Initial Appointment</a:t>
          </a:r>
        </a:p>
      </dgm:t>
    </dgm:pt>
    <dgm:pt modelId="{82801BCE-CF84-4717-9D47-2290E3394297}" type="parTrans" cxnId="{DBA498AA-C19C-4F75-A388-F07A82C9ED9C}">
      <dgm:prSet/>
      <dgm:spPr/>
      <dgm:t>
        <a:bodyPr/>
        <a:lstStyle/>
        <a:p>
          <a:endParaRPr lang="en-US"/>
        </a:p>
      </dgm:t>
    </dgm:pt>
    <dgm:pt modelId="{DC942B26-BFBD-4A00-A25C-0DCC67E50496}" type="sibTrans" cxnId="{DBA498AA-C19C-4F75-A388-F07A82C9ED9C}">
      <dgm:prSet/>
      <dgm:spPr/>
      <dgm:t>
        <a:bodyPr/>
        <a:lstStyle/>
        <a:p>
          <a:endParaRPr lang="en-US"/>
        </a:p>
      </dgm:t>
    </dgm:pt>
    <dgm:pt modelId="{2F868002-800D-4531-AAC8-35270D9E3D7E}">
      <dgm:prSet phldrT="[Text]" phldr="1"/>
      <dgm:spPr/>
      <dgm:t>
        <a:bodyPr/>
        <a:lstStyle/>
        <a:p>
          <a:endParaRPr lang="en-US"/>
        </a:p>
      </dgm:t>
    </dgm:pt>
    <dgm:pt modelId="{3098B018-ECB2-4535-AC8B-802E7021998D}" type="parTrans" cxnId="{B187D3F2-05C2-4B79-9190-DC51179BFAEF}">
      <dgm:prSet/>
      <dgm:spPr/>
      <dgm:t>
        <a:bodyPr/>
        <a:lstStyle/>
        <a:p>
          <a:endParaRPr lang="en-US"/>
        </a:p>
      </dgm:t>
    </dgm:pt>
    <dgm:pt modelId="{24C57BF4-EC9B-4245-88B4-75B129134823}" type="sibTrans" cxnId="{B187D3F2-05C2-4B79-9190-DC51179BFAEF}">
      <dgm:prSet/>
      <dgm:spPr/>
      <dgm:t>
        <a:bodyPr/>
        <a:lstStyle/>
        <a:p>
          <a:endParaRPr lang="en-US"/>
        </a:p>
      </dgm:t>
    </dgm:pt>
    <dgm:pt modelId="{5F18A210-DFB5-4DC7-B45D-A6FB67246236}">
      <dgm:prSet phldrT="[Text]"/>
      <dgm:spPr/>
      <dgm:t>
        <a:bodyPr/>
        <a:lstStyle/>
        <a:p>
          <a:pPr>
            <a:buNone/>
          </a:pPr>
          <a:r>
            <a:rPr lang="en-US"/>
            <a:t>Renewal of Probation</a:t>
          </a:r>
        </a:p>
      </dgm:t>
    </dgm:pt>
    <dgm:pt modelId="{930AB83A-3363-465F-9A90-52AFCC3F3AD0}" type="parTrans" cxnId="{28D6AECC-46E0-45D3-A2DF-878E5DB024BF}">
      <dgm:prSet/>
      <dgm:spPr/>
      <dgm:t>
        <a:bodyPr/>
        <a:lstStyle/>
        <a:p>
          <a:endParaRPr lang="en-US"/>
        </a:p>
      </dgm:t>
    </dgm:pt>
    <dgm:pt modelId="{8573F8D7-0E18-40A4-80C4-1ABC33BEDB42}" type="sibTrans" cxnId="{28D6AECC-46E0-45D3-A2DF-878E5DB024BF}">
      <dgm:prSet/>
      <dgm:spPr/>
      <dgm:t>
        <a:bodyPr/>
        <a:lstStyle/>
        <a:p>
          <a:endParaRPr lang="en-US"/>
        </a:p>
      </dgm:t>
    </dgm:pt>
    <dgm:pt modelId="{6F35A7C9-5DCD-4B47-9534-6C86FC248DEB}">
      <dgm:prSet phldrT="[Text]" phldr="1"/>
      <dgm:spPr/>
      <dgm:t>
        <a:bodyPr/>
        <a:lstStyle/>
        <a:p>
          <a:endParaRPr lang="en-US"/>
        </a:p>
      </dgm:t>
    </dgm:pt>
    <dgm:pt modelId="{D54FFC87-5B88-4E49-A1D4-4A74C4C584EE}" type="parTrans" cxnId="{807C3D5A-95BA-45D6-B4D3-2FBD35858B45}">
      <dgm:prSet/>
      <dgm:spPr/>
      <dgm:t>
        <a:bodyPr/>
        <a:lstStyle/>
        <a:p>
          <a:endParaRPr lang="en-US"/>
        </a:p>
      </dgm:t>
    </dgm:pt>
    <dgm:pt modelId="{6E03B14B-3133-4117-B5C8-F14756B755EA}" type="sibTrans" cxnId="{807C3D5A-95BA-45D6-B4D3-2FBD35858B45}">
      <dgm:prSet/>
      <dgm:spPr/>
      <dgm:t>
        <a:bodyPr/>
        <a:lstStyle/>
        <a:p>
          <a:endParaRPr lang="en-US"/>
        </a:p>
      </dgm:t>
    </dgm:pt>
    <dgm:pt modelId="{301ED67B-4399-40AC-8F06-9D028FCC542A}">
      <dgm:prSet phldrT="[Text]"/>
      <dgm:spPr/>
      <dgm:t>
        <a:bodyPr/>
        <a:lstStyle/>
        <a:p>
          <a:pPr>
            <a:buNone/>
          </a:pPr>
          <a:r>
            <a:rPr lang="en-US"/>
            <a:t>Tenure/Promotion to Associate</a:t>
          </a:r>
        </a:p>
      </dgm:t>
    </dgm:pt>
    <dgm:pt modelId="{F70DDA71-C3E5-4E74-AC25-081196667B2D}" type="parTrans" cxnId="{20667A27-BE68-4A5A-82E1-03AF5BE15F71}">
      <dgm:prSet/>
      <dgm:spPr/>
      <dgm:t>
        <a:bodyPr/>
        <a:lstStyle/>
        <a:p>
          <a:endParaRPr lang="en-US"/>
        </a:p>
      </dgm:t>
    </dgm:pt>
    <dgm:pt modelId="{AF29569F-F503-4428-B28E-B5411E415263}" type="sibTrans" cxnId="{20667A27-BE68-4A5A-82E1-03AF5BE15F71}">
      <dgm:prSet/>
      <dgm:spPr/>
      <dgm:t>
        <a:bodyPr/>
        <a:lstStyle/>
        <a:p>
          <a:endParaRPr lang="en-US"/>
        </a:p>
      </dgm:t>
    </dgm:pt>
    <dgm:pt modelId="{9D69AC9E-6417-4A25-A2A2-59B0E43801BF}">
      <dgm:prSet phldrT="[Text]" phldr="1"/>
      <dgm:spPr/>
      <dgm:t>
        <a:bodyPr/>
        <a:lstStyle/>
        <a:p>
          <a:endParaRPr lang="en-US"/>
        </a:p>
      </dgm:t>
    </dgm:pt>
    <dgm:pt modelId="{4B5EC5F0-F590-4FCC-98B7-3077317D8259}" type="sibTrans" cxnId="{DBFF68F3-763C-4936-9DB1-F17B76BB155C}">
      <dgm:prSet/>
      <dgm:spPr/>
      <dgm:t>
        <a:bodyPr/>
        <a:lstStyle/>
        <a:p>
          <a:endParaRPr lang="en-US"/>
        </a:p>
      </dgm:t>
    </dgm:pt>
    <dgm:pt modelId="{AD4E8C0F-6298-4D4E-952E-AAA62FA12B2F}" type="parTrans" cxnId="{DBFF68F3-763C-4936-9DB1-F17B76BB155C}">
      <dgm:prSet/>
      <dgm:spPr/>
      <dgm:t>
        <a:bodyPr/>
        <a:lstStyle/>
        <a:p>
          <a:endParaRPr lang="en-US"/>
        </a:p>
      </dgm:t>
    </dgm:pt>
    <dgm:pt modelId="{754FEE25-A76D-4843-ABDF-3AE3B26FBED6}">
      <dgm:prSet/>
      <dgm:spPr/>
      <dgm:t>
        <a:bodyPr/>
        <a:lstStyle/>
        <a:p>
          <a:endParaRPr lang="en-US"/>
        </a:p>
      </dgm:t>
    </dgm:pt>
    <dgm:pt modelId="{CCCA9313-A90B-409F-9847-EFE7B2099411}" type="parTrans" cxnId="{B7A2CD9E-6568-4D0E-B611-09B9604A7E7C}">
      <dgm:prSet/>
      <dgm:spPr/>
      <dgm:t>
        <a:bodyPr/>
        <a:lstStyle/>
        <a:p>
          <a:endParaRPr lang="en-US"/>
        </a:p>
      </dgm:t>
    </dgm:pt>
    <dgm:pt modelId="{73D43841-434A-4573-97B2-6898EA182E34}" type="sibTrans" cxnId="{B7A2CD9E-6568-4D0E-B611-09B9604A7E7C}">
      <dgm:prSet/>
      <dgm:spPr/>
      <dgm:t>
        <a:bodyPr/>
        <a:lstStyle/>
        <a:p>
          <a:endParaRPr lang="en-US"/>
        </a:p>
      </dgm:t>
    </dgm:pt>
    <dgm:pt modelId="{DD196FAC-5626-4B53-948E-C59EF843541E}">
      <dgm:prSet/>
      <dgm:spPr/>
      <dgm:t>
        <a:bodyPr/>
        <a:lstStyle/>
        <a:p>
          <a:endParaRPr lang="en-US"/>
        </a:p>
      </dgm:t>
    </dgm:pt>
    <dgm:pt modelId="{8FA50FC5-13EB-4C70-9F5D-C7813AC9CE45}" type="parTrans" cxnId="{D6F0CE5E-665B-4500-92BA-11CE8E148167}">
      <dgm:prSet/>
      <dgm:spPr/>
      <dgm:t>
        <a:bodyPr/>
        <a:lstStyle/>
        <a:p>
          <a:endParaRPr lang="en-US"/>
        </a:p>
      </dgm:t>
    </dgm:pt>
    <dgm:pt modelId="{342343E8-1FD7-4D88-9017-5B2D6BFE60A6}" type="sibTrans" cxnId="{D6F0CE5E-665B-4500-92BA-11CE8E148167}">
      <dgm:prSet/>
      <dgm:spPr/>
      <dgm:t>
        <a:bodyPr/>
        <a:lstStyle/>
        <a:p>
          <a:endParaRPr lang="en-US"/>
        </a:p>
      </dgm:t>
    </dgm:pt>
    <dgm:pt modelId="{C18423D6-B0CD-4A0C-8BB0-C005033FC472}">
      <dgm:prSet/>
      <dgm:spPr/>
      <dgm:t>
        <a:bodyPr/>
        <a:lstStyle/>
        <a:p>
          <a:pPr>
            <a:buNone/>
          </a:pPr>
          <a:r>
            <a:rPr lang="en-US" i="0"/>
            <a:t>Promotion to Full Professor</a:t>
          </a:r>
        </a:p>
      </dgm:t>
    </dgm:pt>
    <dgm:pt modelId="{829DBA80-9B92-4EEF-9065-27E9BF511AE6}" type="parTrans" cxnId="{35642C8B-D6D9-47E1-B8BB-8048F1E446C8}">
      <dgm:prSet/>
      <dgm:spPr/>
      <dgm:t>
        <a:bodyPr/>
        <a:lstStyle/>
        <a:p>
          <a:endParaRPr lang="en-US"/>
        </a:p>
      </dgm:t>
    </dgm:pt>
    <dgm:pt modelId="{04FF77E4-F0A1-46B2-BAE5-D586EDDFE1C4}" type="sibTrans" cxnId="{35642C8B-D6D9-47E1-B8BB-8048F1E446C8}">
      <dgm:prSet/>
      <dgm:spPr/>
      <dgm:t>
        <a:bodyPr/>
        <a:lstStyle/>
        <a:p>
          <a:endParaRPr lang="en-US"/>
        </a:p>
      </dgm:t>
    </dgm:pt>
    <dgm:pt modelId="{45DE3B88-3A9C-4E4F-B95A-8A8FB0F783A0}">
      <dgm:prSet/>
      <dgm:spPr/>
      <dgm:t>
        <a:bodyPr/>
        <a:lstStyle/>
        <a:p>
          <a:pPr>
            <a:buNone/>
          </a:pPr>
          <a:r>
            <a:rPr lang="en-US" i="0"/>
            <a:t>Retirement</a:t>
          </a:r>
        </a:p>
      </dgm:t>
    </dgm:pt>
    <dgm:pt modelId="{89690F86-80BF-4305-A1F2-4A47F7D096CB}" type="parTrans" cxnId="{B18E82F4-1639-4DF1-8EE9-FF15F5FD1146}">
      <dgm:prSet/>
      <dgm:spPr/>
      <dgm:t>
        <a:bodyPr/>
        <a:lstStyle/>
        <a:p>
          <a:endParaRPr lang="en-US"/>
        </a:p>
      </dgm:t>
    </dgm:pt>
    <dgm:pt modelId="{B8ACF6B7-92FC-4891-A21C-1DAF272CFEB5}" type="sibTrans" cxnId="{B18E82F4-1639-4DF1-8EE9-FF15F5FD1146}">
      <dgm:prSet/>
      <dgm:spPr/>
      <dgm:t>
        <a:bodyPr/>
        <a:lstStyle/>
        <a:p>
          <a:endParaRPr lang="en-US"/>
        </a:p>
      </dgm:t>
    </dgm:pt>
    <dgm:pt modelId="{1A020857-950C-4217-B3C7-F9C0F4EFC066}" type="pres">
      <dgm:prSet presAssocID="{7C799CD8-644B-4E19-940D-21FC89B7088C}" presName="linearFlow" presStyleCnt="0">
        <dgm:presLayoutVars>
          <dgm:dir/>
          <dgm:animLvl val="lvl"/>
          <dgm:resizeHandles val="exact"/>
        </dgm:presLayoutVars>
      </dgm:prSet>
      <dgm:spPr/>
    </dgm:pt>
    <dgm:pt modelId="{6247CBE4-CF6C-4520-BF3F-65D140A6D0E1}" type="pres">
      <dgm:prSet presAssocID="{9D69AC9E-6417-4A25-A2A2-59B0E43801BF}" presName="composite" presStyleCnt="0"/>
      <dgm:spPr/>
    </dgm:pt>
    <dgm:pt modelId="{6C2BD9A5-D1B3-418A-BEB4-A36FB3A3FE5B}" type="pres">
      <dgm:prSet presAssocID="{9D69AC9E-6417-4A25-A2A2-59B0E43801BF}" presName="parentText" presStyleLbl="alignNode1" presStyleIdx="0" presStyleCnt="5">
        <dgm:presLayoutVars>
          <dgm:chMax val="1"/>
          <dgm:bulletEnabled val="1"/>
        </dgm:presLayoutVars>
      </dgm:prSet>
      <dgm:spPr/>
    </dgm:pt>
    <dgm:pt modelId="{216595A4-3089-46F3-9BDC-7389D10946AF}" type="pres">
      <dgm:prSet presAssocID="{9D69AC9E-6417-4A25-A2A2-59B0E43801BF}" presName="descendantText" presStyleLbl="alignAcc1" presStyleIdx="0" presStyleCnt="5">
        <dgm:presLayoutVars>
          <dgm:bulletEnabled val="1"/>
        </dgm:presLayoutVars>
      </dgm:prSet>
      <dgm:spPr/>
    </dgm:pt>
    <dgm:pt modelId="{30334D6C-2A8B-4B1C-8B23-69F60599F8E8}" type="pres">
      <dgm:prSet presAssocID="{4B5EC5F0-F590-4FCC-98B7-3077317D8259}" presName="sp" presStyleCnt="0"/>
      <dgm:spPr/>
    </dgm:pt>
    <dgm:pt modelId="{83DBE627-EB31-4671-A712-CFBEFAAF7945}" type="pres">
      <dgm:prSet presAssocID="{2F868002-800D-4531-AAC8-35270D9E3D7E}" presName="composite" presStyleCnt="0"/>
      <dgm:spPr/>
    </dgm:pt>
    <dgm:pt modelId="{58D06B7B-BCAB-437B-95C2-89C4A6F2AC2C}" type="pres">
      <dgm:prSet presAssocID="{2F868002-800D-4531-AAC8-35270D9E3D7E}" presName="parentText" presStyleLbl="alignNode1" presStyleIdx="1" presStyleCnt="5">
        <dgm:presLayoutVars>
          <dgm:chMax val="1"/>
          <dgm:bulletEnabled val="1"/>
        </dgm:presLayoutVars>
      </dgm:prSet>
      <dgm:spPr/>
    </dgm:pt>
    <dgm:pt modelId="{AC33D0EB-89B5-4036-8A16-91B512B19B60}" type="pres">
      <dgm:prSet presAssocID="{2F868002-800D-4531-AAC8-35270D9E3D7E}" presName="descendantText" presStyleLbl="alignAcc1" presStyleIdx="1" presStyleCnt="5">
        <dgm:presLayoutVars>
          <dgm:bulletEnabled val="1"/>
        </dgm:presLayoutVars>
      </dgm:prSet>
      <dgm:spPr/>
    </dgm:pt>
    <dgm:pt modelId="{BAC807D0-4D0C-4DA5-8286-5B9605223D8A}" type="pres">
      <dgm:prSet presAssocID="{24C57BF4-EC9B-4245-88B4-75B129134823}" presName="sp" presStyleCnt="0"/>
      <dgm:spPr/>
    </dgm:pt>
    <dgm:pt modelId="{674FD2BB-D337-46AF-B0E8-02CE5DE47784}" type="pres">
      <dgm:prSet presAssocID="{6F35A7C9-5DCD-4B47-9534-6C86FC248DEB}" presName="composite" presStyleCnt="0"/>
      <dgm:spPr/>
    </dgm:pt>
    <dgm:pt modelId="{1C3D3022-85E9-4B1D-937F-F0615192642D}" type="pres">
      <dgm:prSet presAssocID="{6F35A7C9-5DCD-4B47-9534-6C86FC248DEB}" presName="parentText" presStyleLbl="alignNode1" presStyleIdx="2" presStyleCnt="5">
        <dgm:presLayoutVars>
          <dgm:chMax val="1"/>
          <dgm:bulletEnabled val="1"/>
        </dgm:presLayoutVars>
      </dgm:prSet>
      <dgm:spPr/>
    </dgm:pt>
    <dgm:pt modelId="{B8A51854-2239-4D71-80DC-E1E832085678}" type="pres">
      <dgm:prSet presAssocID="{6F35A7C9-5DCD-4B47-9534-6C86FC248DEB}" presName="descendantText" presStyleLbl="alignAcc1" presStyleIdx="2" presStyleCnt="5">
        <dgm:presLayoutVars>
          <dgm:bulletEnabled val="1"/>
        </dgm:presLayoutVars>
      </dgm:prSet>
      <dgm:spPr/>
    </dgm:pt>
    <dgm:pt modelId="{DA98DE62-DAC5-4EE9-99AC-C8C0B30158E2}" type="pres">
      <dgm:prSet presAssocID="{6E03B14B-3133-4117-B5C8-F14756B755EA}" presName="sp" presStyleCnt="0"/>
      <dgm:spPr/>
    </dgm:pt>
    <dgm:pt modelId="{12649CCA-F2DE-40E6-AD69-1D021F5A6737}" type="pres">
      <dgm:prSet presAssocID="{754FEE25-A76D-4843-ABDF-3AE3B26FBED6}" presName="composite" presStyleCnt="0"/>
      <dgm:spPr/>
    </dgm:pt>
    <dgm:pt modelId="{C1DD9E9A-C287-4D25-99C5-8D8A8662C7EC}" type="pres">
      <dgm:prSet presAssocID="{754FEE25-A76D-4843-ABDF-3AE3B26FBED6}" presName="parentText" presStyleLbl="alignNode1" presStyleIdx="3" presStyleCnt="5">
        <dgm:presLayoutVars>
          <dgm:chMax val="1"/>
          <dgm:bulletEnabled val="1"/>
        </dgm:presLayoutVars>
      </dgm:prSet>
      <dgm:spPr/>
    </dgm:pt>
    <dgm:pt modelId="{B3147A2E-8ACB-4E0B-9C72-AB7E842BA2F2}" type="pres">
      <dgm:prSet presAssocID="{754FEE25-A76D-4843-ABDF-3AE3B26FBED6}" presName="descendantText" presStyleLbl="alignAcc1" presStyleIdx="3" presStyleCnt="5">
        <dgm:presLayoutVars>
          <dgm:bulletEnabled val="1"/>
        </dgm:presLayoutVars>
      </dgm:prSet>
      <dgm:spPr/>
    </dgm:pt>
    <dgm:pt modelId="{B85B156D-676B-411B-A7BA-5A74B6AAB2BF}" type="pres">
      <dgm:prSet presAssocID="{73D43841-434A-4573-97B2-6898EA182E34}" presName="sp" presStyleCnt="0"/>
      <dgm:spPr/>
    </dgm:pt>
    <dgm:pt modelId="{03A90D32-B345-44A0-BF6F-76857CD30E5F}" type="pres">
      <dgm:prSet presAssocID="{DD196FAC-5626-4B53-948E-C59EF843541E}" presName="composite" presStyleCnt="0"/>
      <dgm:spPr/>
    </dgm:pt>
    <dgm:pt modelId="{945A0A6B-4CD7-4735-9107-AE5947C2FA3D}" type="pres">
      <dgm:prSet presAssocID="{DD196FAC-5626-4B53-948E-C59EF843541E}" presName="parentText" presStyleLbl="alignNode1" presStyleIdx="4" presStyleCnt="5">
        <dgm:presLayoutVars>
          <dgm:chMax val="1"/>
          <dgm:bulletEnabled val="1"/>
        </dgm:presLayoutVars>
      </dgm:prSet>
      <dgm:spPr/>
    </dgm:pt>
    <dgm:pt modelId="{0CA9E723-E855-45F5-AFCD-80AE9C08F126}" type="pres">
      <dgm:prSet presAssocID="{DD196FAC-5626-4B53-948E-C59EF843541E}" presName="descendantText" presStyleLbl="alignAcc1" presStyleIdx="4" presStyleCnt="5">
        <dgm:presLayoutVars>
          <dgm:bulletEnabled val="1"/>
        </dgm:presLayoutVars>
      </dgm:prSet>
      <dgm:spPr/>
    </dgm:pt>
  </dgm:ptLst>
  <dgm:cxnLst>
    <dgm:cxn modelId="{6A6BDA15-04C9-4CE2-88B9-5DBA5F72CA45}" type="presOf" srcId="{6F35A7C9-5DCD-4B47-9534-6C86FC248DEB}" destId="{1C3D3022-85E9-4B1D-937F-F0615192642D}" srcOrd="0" destOrd="0" presId="urn:microsoft.com/office/officeart/2005/8/layout/chevron2"/>
    <dgm:cxn modelId="{3997301B-8FBE-4AFE-AA5C-EA4480AF3F43}" type="presOf" srcId="{2F868002-800D-4531-AAC8-35270D9E3D7E}" destId="{58D06B7B-BCAB-437B-95C2-89C4A6F2AC2C}" srcOrd="0" destOrd="0" presId="urn:microsoft.com/office/officeart/2005/8/layout/chevron2"/>
    <dgm:cxn modelId="{20667A27-BE68-4A5A-82E1-03AF5BE15F71}" srcId="{6F35A7C9-5DCD-4B47-9534-6C86FC248DEB}" destId="{301ED67B-4399-40AC-8F06-9D028FCC542A}" srcOrd="0" destOrd="0" parTransId="{F70DDA71-C3E5-4E74-AC25-081196667B2D}" sibTransId="{AF29569F-F503-4428-B28E-B5411E415263}"/>
    <dgm:cxn modelId="{D6F0CE5E-665B-4500-92BA-11CE8E148167}" srcId="{7C799CD8-644B-4E19-940D-21FC89B7088C}" destId="{DD196FAC-5626-4B53-948E-C59EF843541E}" srcOrd="4" destOrd="0" parTransId="{8FA50FC5-13EB-4C70-9F5D-C7813AC9CE45}" sibTransId="{342343E8-1FD7-4D88-9017-5B2D6BFE60A6}"/>
    <dgm:cxn modelId="{4A6B6C4D-0294-4A38-AE5B-10CD4DC2A365}" type="presOf" srcId="{C18423D6-B0CD-4A0C-8BB0-C005033FC472}" destId="{B3147A2E-8ACB-4E0B-9C72-AB7E842BA2F2}" srcOrd="0" destOrd="0" presId="urn:microsoft.com/office/officeart/2005/8/layout/chevron2"/>
    <dgm:cxn modelId="{30F1A16E-6CB3-4F31-BF71-29EBB6FB7BF0}" type="presOf" srcId="{754FEE25-A76D-4843-ABDF-3AE3B26FBED6}" destId="{C1DD9E9A-C287-4D25-99C5-8D8A8662C7EC}" srcOrd="0" destOrd="0" presId="urn:microsoft.com/office/officeart/2005/8/layout/chevron2"/>
    <dgm:cxn modelId="{807C3D5A-95BA-45D6-B4D3-2FBD35858B45}" srcId="{7C799CD8-644B-4E19-940D-21FC89B7088C}" destId="{6F35A7C9-5DCD-4B47-9534-6C86FC248DEB}" srcOrd="2" destOrd="0" parTransId="{D54FFC87-5B88-4E49-A1D4-4A74C4C584EE}" sibTransId="{6E03B14B-3133-4117-B5C8-F14756B755EA}"/>
    <dgm:cxn modelId="{35642C8B-D6D9-47E1-B8BB-8048F1E446C8}" srcId="{754FEE25-A76D-4843-ABDF-3AE3B26FBED6}" destId="{C18423D6-B0CD-4A0C-8BB0-C005033FC472}" srcOrd="0" destOrd="0" parTransId="{829DBA80-9B92-4EEF-9065-27E9BF511AE6}" sibTransId="{04FF77E4-F0A1-46B2-BAE5-D586EDDFE1C4}"/>
    <dgm:cxn modelId="{3E6E0098-34FE-42BD-8F86-B2E4C887B19D}" type="presOf" srcId="{301ED67B-4399-40AC-8F06-9D028FCC542A}" destId="{B8A51854-2239-4D71-80DC-E1E832085678}" srcOrd="0" destOrd="0" presId="urn:microsoft.com/office/officeart/2005/8/layout/chevron2"/>
    <dgm:cxn modelId="{A6CD359A-4E4B-481C-8767-6C8289271129}" type="presOf" srcId="{9D69AC9E-6417-4A25-A2A2-59B0E43801BF}" destId="{6C2BD9A5-D1B3-418A-BEB4-A36FB3A3FE5B}" srcOrd="0" destOrd="0" presId="urn:microsoft.com/office/officeart/2005/8/layout/chevron2"/>
    <dgm:cxn modelId="{B7A2CD9E-6568-4D0E-B611-09B9604A7E7C}" srcId="{7C799CD8-644B-4E19-940D-21FC89B7088C}" destId="{754FEE25-A76D-4843-ABDF-3AE3B26FBED6}" srcOrd="3" destOrd="0" parTransId="{CCCA9313-A90B-409F-9847-EFE7B2099411}" sibTransId="{73D43841-434A-4573-97B2-6898EA182E34}"/>
    <dgm:cxn modelId="{DBA498AA-C19C-4F75-A388-F07A82C9ED9C}" srcId="{9D69AC9E-6417-4A25-A2A2-59B0E43801BF}" destId="{08BE5825-CB98-4776-A2C4-5A2A10924402}" srcOrd="0" destOrd="0" parTransId="{82801BCE-CF84-4717-9D47-2290E3394297}" sibTransId="{DC942B26-BFBD-4A00-A25C-0DCC67E50496}"/>
    <dgm:cxn modelId="{28D6AECC-46E0-45D3-A2DF-878E5DB024BF}" srcId="{2F868002-800D-4531-AAC8-35270D9E3D7E}" destId="{5F18A210-DFB5-4DC7-B45D-A6FB67246236}" srcOrd="0" destOrd="0" parTransId="{930AB83A-3363-465F-9A90-52AFCC3F3AD0}" sibTransId="{8573F8D7-0E18-40A4-80C4-1ABC33BEDB42}"/>
    <dgm:cxn modelId="{BDB02ED8-4859-4BFF-BA91-2604FC0B5387}" type="presOf" srcId="{5F18A210-DFB5-4DC7-B45D-A6FB67246236}" destId="{AC33D0EB-89B5-4036-8A16-91B512B19B60}" srcOrd="0" destOrd="0" presId="urn:microsoft.com/office/officeart/2005/8/layout/chevron2"/>
    <dgm:cxn modelId="{A71A9ADB-D9A7-4D51-AC90-9E3E75D6D941}" type="presOf" srcId="{DD196FAC-5626-4B53-948E-C59EF843541E}" destId="{945A0A6B-4CD7-4735-9107-AE5947C2FA3D}" srcOrd="0" destOrd="0" presId="urn:microsoft.com/office/officeart/2005/8/layout/chevron2"/>
    <dgm:cxn modelId="{5EAA53E2-05D3-4BCF-95FF-8D1C965D71AB}" type="presOf" srcId="{7C799CD8-644B-4E19-940D-21FC89B7088C}" destId="{1A020857-950C-4217-B3C7-F9C0F4EFC066}" srcOrd="0" destOrd="0" presId="urn:microsoft.com/office/officeart/2005/8/layout/chevron2"/>
    <dgm:cxn modelId="{28EC37EF-DC7A-415E-A6A3-97909F331945}" type="presOf" srcId="{45DE3B88-3A9C-4E4F-B95A-8A8FB0F783A0}" destId="{0CA9E723-E855-45F5-AFCD-80AE9C08F126}" srcOrd="0" destOrd="0" presId="urn:microsoft.com/office/officeart/2005/8/layout/chevron2"/>
    <dgm:cxn modelId="{B187D3F2-05C2-4B79-9190-DC51179BFAEF}" srcId="{7C799CD8-644B-4E19-940D-21FC89B7088C}" destId="{2F868002-800D-4531-AAC8-35270D9E3D7E}" srcOrd="1" destOrd="0" parTransId="{3098B018-ECB2-4535-AC8B-802E7021998D}" sibTransId="{24C57BF4-EC9B-4245-88B4-75B129134823}"/>
    <dgm:cxn modelId="{DBFF68F3-763C-4936-9DB1-F17B76BB155C}" srcId="{7C799CD8-644B-4E19-940D-21FC89B7088C}" destId="{9D69AC9E-6417-4A25-A2A2-59B0E43801BF}" srcOrd="0" destOrd="0" parTransId="{AD4E8C0F-6298-4D4E-952E-AAA62FA12B2F}" sibTransId="{4B5EC5F0-F590-4FCC-98B7-3077317D8259}"/>
    <dgm:cxn modelId="{B18E82F4-1639-4DF1-8EE9-FF15F5FD1146}" srcId="{DD196FAC-5626-4B53-948E-C59EF843541E}" destId="{45DE3B88-3A9C-4E4F-B95A-8A8FB0F783A0}" srcOrd="0" destOrd="0" parTransId="{89690F86-80BF-4305-A1F2-4A47F7D096CB}" sibTransId="{B8ACF6B7-92FC-4891-A21C-1DAF272CFEB5}"/>
    <dgm:cxn modelId="{D6F3A2FA-189B-4530-8A25-01B360BD4E06}" type="presOf" srcId="{08BE5825-CB98-4776-A2C4-5A2A10924402}" destId="{216595A4-3089-46F3-9BDC-7389D10946AF}" srcOrd="0" destOrd="0" presId="urn:microsoft.com/office/officeart/2005/8/layout/chevron2"/>
    <dgm:cxn modelId="{6264EABC-856E-4B3B-B4F8-E9EB831B47F0}" type="presParOf" srcId="{1A020857-950C-4217-B3C7-F9C0F4EFC066}" destId="{6247CBE4-CF6C-4520-BF3F-65D140A6D0E1}" srcOrd="0" destOrd="0" presId="urn:microsoft.com/office/officeart/2005/8/layout/chevron2"/>
    <dgm:cxn modelId="{09F5802F-20B3-4512-8E75-2D9B3EA04F2A}" type="presParOf" srcId="{6247CBE4-CF6C-4520-BF3F-65D140A6D0E1}" destId="{6C2BD9A5-D1B3-418A-BEB4-A36FB3A3FE5B}" srcOrd="0" destOrd="0" presId="urn:microsoft.com/office/officeart/2005/8/layout/chevron2"/>
    <dgm:cxn modelId="{7D45D56F-821E-4A76-9C27-006FA2A84A39}" type="presParOf" srcId="{6247CBE4-CF6C-4520-BF3F-65D140A6D0E1}" destId="{216595A4-3089-46F3-9BDC-7389D10946AF}" srcOrd="1" destOrd="0" presId="urn:microsoft.com/office/officeart/2005/8/layout/chevron2"/>
    <dgm:cxn modelId="{195A3EEB-348B-4215-B7B5-4B5552CA0194}" type="presParOf" srcId="{1A020857-950C-4217-B3C7-F9C0F4EFC066}" destId="{30334D6C-2A8B-4B1C-8B23-69F60599F8E8}" srcOrd="1" destOrd="0" presId="urn:microsoft.com/office/officeart/2005/8/layout/chevron2"/>
    <dgm:cxn modelId="{003BED0C-B365-4C25-929C-09D4A59CF364}" type="presParOf" srcId="{1A020857-950C-4217-B3C7-F9C0F4EFC066}" destId="{83DBE627-EB31-4671-A712-CFBEFAAF7945}" srcOrd="2" destOrd="0" presId="urn:microsoft.com/office/officeart/2005/8/layout/chevron2"/>
    <dgm:cxn modelId="{F05D10AB-4546-4D24-842B-01894EB2771C}" type="presParOf" srcId="{83DBE627-EB31-4671-A712-CFBEFAAF7945}" destId="{58D06B7B-BCAB-437B-95C2-89C4A6F2AC2C}" srcOrd="0" destOrd="0" presId="urn:microsoft.com/office/officeart/2005/8/layout/chevron2"/>
    <dgm:cxn modelId="{E7EC9EF0-3A36-4BB7-BC3B-F81D6D6BB880}" type="presParOf" srcId="{83DBE627-EB31-4671-A712-CFBEFAAF7945}" destId="{AC33D0EB-89B5-4036-8A16-91B512B19B60}" srcOrd="1" destOrd="0" presId="urn:microsoft.com/office/officeart/2005/8/layout/chevron2"/>
    <dgm:cxn modelId="{4380B803-4A97-4D45-BEA2-A61B69C66EE8}" type="presParOf" srcId="{1A020857-950C-4217-B3C7-F9C0F4EFC066}" destId="{BAC807D0-4D0C-4DA5-8286-5B9605223D8A}" srcOrd="3" destOrd="0" presId="urn:microsoft.com/office/officeart/2005/8/layout/chevron2"/>
    <dgm:cxn modelId="{29D6B416-6161-4832-BEC1-4BA424326DA9}" type="presParOf" srcId="{1A020857-950C-4217-B3C7-F9C0F4EFC066}" destId="{674FD2BB-D337-46AF-B0E8-02CE5DE47784}" srcOrd="4" destOrd="0" presId="urn:microsoft.com/office/officeart/2005/8/layout/chevron2"/>
    <dgm:cxn modelId="{CD7A6518-E00C-482B-A541-4C8B21EDDD43}" type="presParOf" srcId="{674FD2BB-D337-46AF-B0E8-02CE5DE47784}" destId="{1C3D3022-85E9-4B1D-937F-F0615192642D}" srcOrd="0" destOrd="0" presId="urn:microsoft.com/office/officeart/2005/8/layout/chevron2"/>
    <dgm:cxn modelId="{DA00F22D-2D4A-4696-8702-90343918A5E6}" type="presParOf" srcId="{674FD2BB-D337-46AF-B0E8-02CE5DE47784}" destId="{B8A51854-2239-4D71-80DC-E1E832085678}" srcOrd="1" destOrd="0" presId="urn:microsoft.com/office/officeart/2005/8/layout/chevron2"/>
    <dgm:cxn modelId="{A7D3BD0D-0BAC-40E7-8614-03D0AE54A465}" type="presParOf" srcId="{1A020857-950C-4217-B3C7-F9C0F4EFC066}" destId="{DA98DE62-DAC5-4EE9-99AC-C8C0B30158E2}" srcOrd="5" destOrd="0" presId="urn:microsoft.com/office/officeart/2005/8/layout/chevron2"/>
    <dgm:cxn modelId="{82C0CCB1-552A-4AB9-889E-704DCE93AC53}" type="presParOf" srcId="{1A020857-950C-4217-B3C7-F9C0F4EFC066}" destId="{12649CCA-F2DE-40E6-AD69-1D021F5A6737}" srcOrd="6" destOrd="0" presId="urn:microsoft.com/office/officeart/2005/8/layout/chevron2"/>
    <dgm:cxn modelId="{33791467-B83A-4A9A-8B01-BACDEC71D929}" type="presParOf" srcId="{12649CCA-F2DE-40E6-AD69-1D021F5A6737}" destId="{C1DD9E9A-C287-4D25-99C5-8D8A8662C7EC}" srcOrd="0" destOrd="0" presId="urn:microsoft.com/office/officeart/2005/8/layout/chevron2"/>
    <dgm:cxn modelId="{09346681-0126-40C5-A61D-B9F2ADB21E4D}" type="presParOf" srcId="{12649CCA-F2DE-40E6-AD69-1D021F5A6737}" destId="{B3147A2E-8ACB-4E0B-9C72-AB7E842BA2F2}" srcOrd="1" destOrd="0" presId="urn:microsoft.com/office/officeart/2005/8/layout/chevron2"/>
    <dgm:cxn modelId="{448E62E7-1FF7-4131-A35D-6EF5466060B7}" type="presParOf" srcId="{1A020857-950C-4217-B3C7-F9C0F4EFC066}" destId="{B85B156D-676B-411B-A7BA-5A74B6AAB2BF}" srcOrd="7" destOrd="0" presId="urn:microsoft.com/office/officeart/2005/8/layout/chevron2"/>
    <dgm:cxn modelId="{2B06998F-E400-4BF6-8DB0-4D2EF0647AB2}" type="presParOf" srcId="{1A020857-950C-4217-B3C7-F9C0F4EFC066}" destId="{03A90D32-B345-44A0-BF6F-76857CD30E5F}" srcOrd="8" destOrd="0" presId="urn:microsoft.com/office/officeart/2005/8/layout/chevron2"/>
    <dgm:cxn modelId="{B60150A3-5F51-4E6B-899E-3B1DD3EE4BEE}" type="presParOf" srcId="{03A90D32-B345-44A0-BF6F-76857CD30E5F}" destId="{945A0A6B-4CD7-4735-9107-AE5947C2FA3D}" srcOrd="0" destOrd="0" presId="urn:microsoft.com/office/officeart/2005/8/layout/chevron2"/>
    <dgm:cxn modelId="{620A60B7-4FA7-4C98-96BC-A857EE50FC90}" type="presParOf" srcId="{03A90D32-B345-44A0-BF6F-76857CD30E5F}" destId="{0CA9E723-E855-45F5-AFCD-80AE9C08F126}" srcOrd="1" destOrd="0" presId="urn:microsoft.com/office/officeart/2005/8/layout/chevron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D1EBDD9-E036-4C0B-A075-85A5B8B59936}" type="doc">
      <dgm:prSet loTypeId="urn:microsoft.com/office/officeart/2005/8/layout/vProcess5" loCatId="process" qsTypeId="urn:microsoft.com/office/officeart/2005/8/quickstyle/simple1" qsCatId="simple" csTypeId="urn:microsoft.com/office/officeart/2005/8/colors/accent0_1" csCatId="mainScheme" phldr="1"/>
      <dgm:spPr/>
      <dgm:t>
        <a:bodyPr/>
        <a:lstStyle/>
        <a:p>
          <a:endParaRPr lang="en-US"/>
        </a:p>
      </dgm:t>
    </dgm:pt>
    <dgm:pt modelId="{343A2985-0EED-43CF-9B7F-90A90A0C1907}">
      <dgm:prSet phldrT="[Text]" custT="1"/>
      <dgm:spPr/>
      <dgm:t>
        <a:bodyPr/>
        <a:lstStyle/>
        <a:p>
          <a:pPr algn="ctr"/>
          <a:r>
            <a:rPr lang="en-US" sz="3200" b="1"/>
            <a:t>Development by the candidate</a:t>
          </a:r>
        </a:p>
        <a:p>
          <a:pPr algn="ctr"/>
          <a:r>
            <a:rPr lang="en-US" sz="3200"/>
            <a:t>(feedback from colleagues) </a:t>
          </a:r>
        </a:p>
      </dgm:t>
    </dgm:pt>
    <dgm:pt modelId="{05D851F2-ABD6-4633-B8A5-69F3B1FFB447}" type="parTrans" cxnId="{5DD58506-6D83-42A2-8CA8-66EE3D26B53B}">
      <dgm:prSet/>
      <dgm:spPr/>
      <dgm:t>
        <a:bodyPr/>
        <a:lstStyle/>
        <a:p>
          <a:endParaRPr lang="en-US"/>
        </a:p>
      </dgm:t>
    </dgm:pt>
    <dgm:pt modelId="{8A302D2F-7F1C-43E9-9BEF-0633F26BCE74}" type="sibTrans" cxnId="{5DD58506-6D83-42A2-8CA8-66EE3D26B53B}">
      <dgm:prSet/>
      <dgm:spPr/>
      <dgm:t>
        <a:bodyPr/>
        <a:lstStyle/>
        <a:p>
          <a:endParaRPr lang="en-US"/>
        </a:p>
      </dgm:t>
    </dgm:pt>
    <dgm:pt modelId="{6CEE8258-A1B6-4CE9-BE57-29C3DE14E976}">
      <dgm:prSet phldrT="[Text]" custT="1"/>
      <dgm:spPr/>
      <dgm:t>
        <a:bodyPr/>
        <a:lstStyle/>
        <a:p>
          <a:pPr algn="ctr"/>
          <a:r>
            <a:rPr lang="en-US" sz="3200" b="1"/>
            <a:t>Department Committee Review </a:t>
          </a:r>
        </a:p>
        <a:p>
          <a:pPr algn="ctr"/>
          <a:r>
            <a:rPr lang="en-US" sz="3200"/>
            <a:t>(for departmentalized colleges only)</a:t>
          </a:r>
        </a:p>
      </dgm:t>
    </dgm:pt>
    <dgm:pt modelId="{B6FA059F-A961-4D65-923C-97732C349774}" type="parTrans" cxnId="{1780F350-46C4-4522-8745-040B5BF11A62}">
      <dgm:prSet/>
      <dgm:spPr/>
      <dgm:t>
        <a:bodyPr/>
        <a:lstStyle/>
        <a:p>
          <a:endParaRPr lang="en-US"/>
        </a:p>
      </dgm:t>
    </dgm:pt>
    <dgm:pt modelId="{8FC587B7-5D03-433A-B0CF-E2276D6C1CD9}" type="sibTrans" cxnId="{1780F350-46C4-4522-8745-040B5BF11A62}">
      <dgm:prSet/>
      <dgm:spPr/>
      <dgm:t>
        <a:bodyPr/>
        <a:lstStyle/>
        <a:p>
          <a:endParaRPr lang="en-US"/>
        </a:p>
      </dgm:t>
    </dgm:pt>
    <dgm:pt modelId="{FA6D1C8C-2577-422C-957A-6402765442B3}">
      <dgm:prSet phldrT="[Text]" custT="1"/>
      <dgm:spPr/>
      <dgm:t>
        <a:bodyPr/>
        <a:lstStyle/>
        <a:p>
          <a:pPr algn="ctr"/>
          <a:r>
            <a:rPr lang="en-US" sz="3200" b="1"/>
            <a:t>College Review Committee </a:t>
          </a:r>
        </a:p>
        <a:p>
          <a:pPr algn="ctr"/>
          <a:r>
            <a:rPr lang="en-US" sz="3200"/>
            <a:t>(Recommendation submitted to URC)</a:t>
          </a:r>
        </a:p>
      </dgm:t>
    </dgm:pt>
    <dgm:pt modelId="{B45B8220-932E-4F12-AA78-A3415696BB9A}" type="parTrans" cxnId="{5CE47C3A-9E60-4D39-B7AE-34E22981FAB1}">
      <dgm:prSet/>
      <dgm:spPr/>
      <dgm:t>
        <a:bodyPr/>
        <a:lstStyle/>
        <a:p>
          <a:endParaRPr lang="en-US"/>
        </a:p>
      </dgm:t>
    </dgm:pt>
    <dgm:pt modelId="{5A318333-42C4-4B6D-88C8-3286FEFA1399}" type="sibTrans" cxnId="{5CE47C3A-9E60-4D39-B7AE-34E22981FAB1}">
      <dgm:prSet/>
      <dgm:spPr/>
      <dgm:t>
        <a:bodyPr/>
        <a:lstStyle/>
        <a:p>
          <a:endParaRPr lang="en-US"/>
        </a:p>
      </dgm:t>
    </dgm:pt>
    <dgm:pt modelId="{A517ADBE-7233-4984-94A1-25707EFEA68C}">
      <dgm:prSet custT="1"/>
      <dgm:spPr/>
      <dgm:t>
        <a:bodyPr/>
        <a:lstStyle/>
        <a:p>
          <a:pPr algn="ctr"/>
          <a:r>
            <a:rPr lang="en-US" sz="3200" b="1"/>
            <a:t>University Review Committee </a:t>
          </a:r>
        </a:p>
        <a:p>
          <a:pPr algn="ctr"/>
          <a:r>
            <a:rPr lang="en-US" sz="3200"/>
            <a:t>(all recommendations to the President/appealed negative recommendations to the Appeals Committee)</a:t>
          </a:r>
        </a:p>
      </dgm:t>
    </dgm:pt>
    <dgm:pt modelId="{C33D230E-89A7-4069-A4E1-FC93F4E7BE89}" type="parTrans" cxnId="{A55FC45F-6345-48AB-927E-86D0CC610B39}">
      <dgm:prSet/>
      <dgm:spPr/>
      <dgm:t>
        <a:bodyPr/>
        <a:lstStyle/>
        <a:p>
          <a:endParaRPr lang="en-US"/>
        </a:p>
      </dgm:t>
    </dgm:pt>
    <dgm:pt modelId="{61630144-570C-40D2-9166-F830FB714B12}" type="sibTrans" cxnId="{A55FC45F-6345-48AB-927E-86D0CC610B39}">
      <dgm:prSet/>
      <dgm:spPr/>
      <dgm:t>
        <a:bodyPr/>
        <a:lstStyle/>
        <a:p>
          <a:endParaRPr lang="en-US"/>
        </a:p>
      </dgm:t>
    </dgm:pt>
    <dgm:pt modelId="{B2E62CDB-ECDB-447F-8A52-53C0E343473B}" type="pres">
      <dgm:prSet presAssocID="{2D1EBDD9-E036-4C0B-A075-85A5B8B59936}" presName="outerComposite" presStyleCnt="0">
        <dgm:presLayoutVars>
          <dgm:chMax val="5"/>
          <dgm:dir/>
          <dgm:resizeHandles val="exact"/>
        </dgm:presLayoutVars>
      </dgm:prSet>
      <dgm:spPr/>
    </dgm:pt>
    <dgm:pt modelId="{5A216557-CDAD-4615-A21C-483412E97CC0}" type="pres">
      <dgm:prSet presAssocID="{2D1EBDD9-E036-4C0B-A075-85A5B8B59936}" presName="dummyMaxCanvas" presStyleCnt="0">
        <dgm:presLayoutVars/>
      </dgm:prSet>
      <dgm:spPr/>
    </dgm:pt>
    <dgm:pt modelId="{94332647-F082-40D6-9E3F-5259290D0D07}" type="pres">
      <dgm:prSet presAssocID="{2D1EBDD9-E036-4C0B-A075-85A5B8B59936}" presName="FourNodes_1" presStyleLbl="node1" presStyleIdx="0" presStyleCnt="4">
        <dgm:presLayoutVars>
          <dgm:bulletEnabled val="1"/>
        </dgm:presLayoutVars>
      </dgm:prSet>
      <dgm:spPr/>
    </dgm:pt>
    <dgm:pt modelId="{6149DE9C-0868-4C5B-B06D-2E1E949F4940}" type="pres">
      <dgm:prSet presAssocID="{2D1EBDD9-E036-4C0B-A075-85A5B8B59936}" presName="FourNodes_2" presStyleLbl="node1" presStyleIdx="1" presStyleCnt="4">
        <dgm:presLayoutVars>
          <dgm:bulletEnabled val="1"/>
        </dgm:presLayoutVars>
      </dgm:prSet>
      <dgm:spPr/>
    </dgm:pt>
    <dgm:pt modelId="{7642E7DE-1540-4762-8E3E-A29FB47B8BBF}" type="pres">
      <dgm:prSet presAssocID="{2D1EBDD9-E036-4C0B-A075-85A5B8B59936}" presName="FourNodes_3" presStyleLbl="node1" presStyleIdx="2" presStyleCnt="4">
        <dgm:presLayoutVars>
          <dgm:bulletEnabled val="1"/>
        </dgm:presLayoutVars>
      </dgm:prSet>
      <dgm:spPr/>
    </dgm:pt>
    <dgm:pt modelId="{06A64B9E-EDA9-47B2-BDE1-07C905D57C73}" type="pres">
      <dgm:prSet presAssocID="{2D1EBDD9-E036-4C0B-A075-85A5B8B59936}" presName="FourNodes_4" presStyleLbl="node1" presStyleIdx="3" presStyleCnt="4" custScaleX="114396" custLinFactNeighborX="6443" custLinFactNeighborY="2254">
        <dgm:presLayoutVars>
          <dgm:bulletEnabled val="1"/>
        </dgm:presLayoutVars>
      </dgm:prSet>
      <dgm:spPr/>
    </dgm:pt>
    <dgm:pt modelId="{56FD4095-AA72-4DF7-93E6-151FBDF3184A}" type="pres">
      <dgm:prSet presAssocID="{2D1EBDD9-E036-4C0B-A075-85A5B8B59936}" presName="FourConn_1-2" presStyleLbl="fgAccFollowNode1" presStyleIdx="0" presStyleCnt="3">
        <dgm:presLayoutVars>
          <dgm:bulletEnabled val="1"/>
        </dgm:presLayoutVars>
      </dgm:prSet>
      <dgm:spPr/>
    </dgm:pt>
    <dgm:pt modelId="{51E83146-1992-424C-8E25-BAF7776454C2}" type="pres">
      <dgm:prSet presAssocID="{2D1EBDD9-E036-4C0B-A075-85A5B8B59936}" presName="FourConn_2-3" presStyleLbl="fgAccFollowNode1" presStyleIdx="1" presStyleCnt="3">
        <dgm:presLayoutVars>
          <dgm:bulletEnabled val="1"/>
        </dgm:presLayoutVars>
      </dgm:prSet>
      <dgm:spPr/>
    </dgm:pt>
    <dgm:pt modelId="{9BA7D80E-2D3E-403C-8C2E-81995DDF001E}" type="pres">
      <dgm:prSet presAssocID="{2D1EBDD9-E036-4C0B-A075-85A5B8B59936}" presName="FourConn_3-4" presStyleLbl="fgAccFollowNode1" presStyleIdx="2" presStyleCnt="3">
        <dgm:presLayoutVars>
          <dgm:bulletEnabled val="1"/>
        </dgm:presLayoutVars>
      </dgm:prSet>
      <dgm:spPr/>
    </dgm:pt>
    <dgm:pt modelId="{0425CEFD-B13C-43D0-8BC4-2F328CD3A1F8}" type="pres">
      <dgm:prSet presAssocID="{2D1EBDD9-E036-4C0B-A075-85A5B8B59936}" presName="FourNodes_1_text" presStyleLbl="node1" presStyleIdx="3" presStyleCnt="4">
        <dgm:presLayoutVars>
          <dgm:bulletEnabled val="1"/>
        </dgm:presLayoutVars>
      </dgm:prSet>
      <dgm:spPr/>
    </dgm:pt>
    <dgm:pt modelId="{2C18C9D6-E8D4-4FE0-885E-F9CA0623ED3C}" type="pres">
      <dgm:prSet presAssocID="{2D1EBDD9-E036-4C0B-A075-85A5B8B59936}" presName="FourNodes_2_text" presStyleLbl="node1" presStyleIdx="3" presStyleCnt="4">
        <dgm:presLayoutVars>
          <dgm:bulletEnabled val="1"/>
        </dgm:presLayoutVars>
      </dgm:prSet>
      <dgm:spPr/>
    </dgm:pt>
    <dgm:pt modelId="{A31D4FA2-7BE1-4FB8-9D2C-04CDBA7CDBCC}" type="pres">
      <dgm:prSet presAssocID="{2D1EBDD9-E036-4C0B-A075-85A5B8B59936}" presName="FourNodes_3_text" presStyleLbl="node1" presStyleIdx="3" presStyleCnt="4">
        <dgm:presLayoutVars>
          <dgm:bulletEnabled val="1"/>
        </dgm:presLayoutVars>
      </dgm:prSet>
      <dgm:spPr/>
    </dgm:pt>
    <dgm:pt modelId="{77666AB4-50D2-4D7A-B04C-9C66B6579516}" type="pres">
      <dgm:prSet presAssocID="{2D1EBDD9-E036-4C0B-A075-85A5B8B59936}" presName="FourNodes_4_text" presStyleLbl="node1" presStyleIdx="3" presStyleCnt="4">
        <dgm:presLayoutVars>
          <dgm:bulletEnabled val="1"/>
        </dgm:presLayoutVars>
      </dgm:prSet>
      <dgm:spPr/>
    </dgm:pt>
  </dgm:ptLst>
  <dgm:cxnLst>
    <dgm:cxn modelId="{5DD58506-6D83-42A2-8CA8-66EE3D26B53B}" srcId="{2D1EBDD9-E036-4C0B-A075-85A5B8B59936}" destId="{343A2985-0EED-43CF-9B7F-90A90A0C1907}" srcOrd="0" destOrd="0" parTransId="{05D851F2-ABD6-4633-B8A5-69F3B1FFB447}" sibTransId="{8A302D2F-7F1C-43E9-9BEF-0633F26BCE74}"/>
    <dgm:cxn modelId="{5CE47C3A-9E60-4D39-B7AE-34E22981FAB1}" srcId="{2D1EBDD9-E036-4C0B-A075-85A5B8B59936}" destId="{FA6D1C8C-2577-422C-957A-6402765442B3}" srcOrd="2" destOrd="0" parTransId="{B45B8220-932E-4F12-AA78-A3415696BB9A}" sibTransId="{5A318333-42C4-4B6D-88C8-3286FEFA1399}"/>
    <dgm:cxn modelId="{A55FC45F-6345-48AB-927E-86D0CC610B39}" srcId="{2D1EBDD9-E036-4C0B-A075-85A5B8B59936}" destId="{A517ADBE-7233-4984-94A1-25707EFEA68C}" srcOrd="3" destOrd="0" parTransId="{C33D230E-89A7-4069-A4E1-FC93F4E7BE89}" sibTransId="{61630144-570C-40D2-9166-F830FB714B12}"/>
    <dgm:cxn modelId="{1780F350-46C4-4522-8745-040B5BF11A62}" srcId="{2D1EBDD9-E036-4C0B-A075-85A5B8B59936}" destId="{6CEE8258-A1B6-4CE9-BE57-29C3DE14E976}" srcOrd="1" destOrd="0" parTransId="{B6FA059F-A961-4D65-923C-97732C349774}" sibTransId="{8FC587B7-5D03-433A-B0CF-E2276D6C1CD9}"/>
    <dgm:cxn modelId="{F13CB551-EB33-4913-8BBC-94DEE1A91191}" type="presOf" srcId="{A517ADBE-7233-4984-94A1-25707EFEA68C}" destId="{06A64B9E-EDA9-47B2-BDE1-07C905D57C73}" srcOrd="0" destOrd="0" presId="urn:microsoft.com/office/officeart/2005/8/layout/vProcess5"/>
    <dgm:cxn modelId="{A86E6C58-EA2E-4389-85F6-5FD804EC80AB}" type="presOf" srcId="{343A2985-0EED-43CF-9B7F-90A90A0C1907}" destId="{94332647-F082-40D6-9E3F-5259290D0D07}" srcOrd="0" destOrd="0" presId="urn:microsoft.com/office/officeart/2005/8/layout/vProcess5"/>
    <dgm:cxn modelId="{9C330E89-FA3E-4EC3-93FA-4B544866B620}" type="presOf" srcId="{6CEE8258-A1B6-4CE9-BE57-29C3DE14E976}" destId="{2C18C9D6-E8D4-4FE0-885E-F9CA0623ED3C}" srcOrd="1" destOrd="0" presId="urn:microsoft.com/office/officeart/2005/8/layout/vProcess5"/>
    <dgm:cxn modelId="{AA969593-1398-4609-BD0F-DFFEE1AB20D3}" type="presOf" srcId="{FA6D1C8C-2577-422C-957A-6402765442B3}" destId="{A31D4FA2-7BE1-4FB8-9D2C-04CDBA7CDBCC}" srcOrd="1" destOrd="0" presId="urn:microsoft.com/office/officeart/2005/8/layout/vProcess5"/>
    <dgm:cxn modelId="{451D7B94-08F0-460D-BA76-F64C48B09528}" type="presOf" srcId="{343A2985-0EED-43CF-9B7F-90A90A0C1907}" destId="{0425CEFD-B13C-43D0-8BC4-2F328CD3A1F8}" srcOrd="1" destOrd="0" presId="urn:microsoft.com/office/officeart/2005/8/layout/vProcess5"/>
    <dgm:cxn modelId="{6AFA22A5-A936-473A-B257-A1023E9F57F8}" type="presOf" srcId="{8A302D2F-7F1C-43E9-9BEF-0633F26BCE74}" destId="{56FD4095-AA72-4DF7-93E6-151FBDF3184A}" srcOrd="0" destOrd="0" presId="urn:microsoft.com/office/officeart/2005/8/layout/vProcess5"/>
    <dgm:cxn modelId="{E26A95AA-D2EC-4A84-B09B-630529319BB4}" type="presOf" srcId="{FA6D1C8C-2577-422C-957A-6402765442B3}" destId="{7642E7DE-1540-4762-8E3E-A29FB47B8BBF}" srcOrd="0" destOrd="0" presId="urn:microsoft.com/office/officeart/2005/8/layout/vProcess5"/>
    <dgm:cxn modelId="{448265DF-BC34-4A4B-A82C-435237192700}" type="presOf" srcId="{A517ADBE-7233-4984-94A1-25707EFEA68C}" destId="{77666AB4-50D2-4D7A-B04C-9C66B6579516}" srcOrd="1" destOrd="0" presId="urn:microsoft.com/office/officeart/2005/8/layout/vProcess5"/>
    <dgm:cxn modelId="{EC4A22E3-77C8-44F0-9083-1E5AB3515150}" type="presOf" srcId="{5A318333-42C4-4B6D-88C8-3286FEFA1399}" destId="{9BA7D80E-2D3E-403C-8C2E-81995DDF001E}" srcOrd="0" destOrd="0" presId="urn:microsoft.com/office/officeart/2005/8/layout/vProcess5"/>
    <dgm:cxn modelId="{86E444E5-147E-4221-9652-8C478ABED1C1}" type="presOf" srcId="{2D1EBDD9-E036-4C0B-A075-85A5B8B59936}" destId="{B2E62CDB-ECDB-447F-8A52-53C0E343473B}" srcOrd="0" destOrd="0" presId="urn:microsoft.com/office/officeart/2005/8/layout/vProcess5"/>
    <dgm:cxn modelId="{3C4B12F0-838B-41C9-ACEB-00FE933629E4}" type="presOf" srcId="{8FC587B7-5D03-433A-B0CF-E2276D6C1CD9}" destId="{51E83146-1992-424C-8E25-BAF7776454C2}" srcOrd="0" destOrd="0" presId="urn:microsoft.com/office/officeart/2005/8/layout/vProcess5"/>
    <dgm:cxn modelId="{63C00AFE-55EF-41C0-BF51-D8A4164844A2}" type="presOf" srcId="{6CEE8258-A1B6-4CE9-BE57-29C3DE14E976}" destId="{6149DE9C-0868-4C5B-B06D-2E1E949F4940}" srcOrd="0" destOrd="0" presId="urn:microsoft.com/office/officeart/2005/8/layout/vProcess5"/>
    <dgm:cxn modelId="{75319DA2-2F90-4B28-BE30-74AC58FD889A}" type="presParOf" srcId="{B2E62CDB-ECDB-447F-8A52-53C0E343473B}" destId="{5A216557-CDAD-4615-A21C-483412E97CC0}" srcOrd="0" destOrd="0" presId="urn:microsoft.com/office/officeart/2005/8/layout/vProcess5"/>
    <dgm:cxn modelId="{F572CD4D-1269-41F7-A31E-96B08FB30107}" type="presParOf" srcId="{B2E62CDB-ECDB-447F-8A52-53C0E343473B}" destId="{94332647-F082-40D6-9E3F-5259290D0D07}" srcOrd="1" destOrd="0" presId="urn:microsoft.com/office/officeart/2005/8/layout/vProcess5"/>
    <dgm:cxn modelId="{5AA3813D-BA99-4997-9C5A-E60978086519}" type="presParOf" srcId="{B2E62CDB-ECDB-447F-8A52-53C0E343473B}" destId="{6149DE9C-0868-4C5B-B06D-2E1E949F4940}" srcOrd="2" destOrd="0" presId="urn:microsoft.com/office/officeart/2005/8/layout/vProcess5"/>
    <dgm:cxn modelId="{506094D2-08D9-4A75-A771-6741BB784A44}" type="presParOf" srcId="{B2E62CDB-ECDB-447F-8A52-53C0E343473B}" destId="{7642E7DE-1540-4762-8E3E-A29FB47B8BBF}" srcOrd="3" destOrd="0" presId="urn:microsoft.com/office/officeart/2005/8/layout/vProcess5"/>
    <dgm:cxn modelId="{35C88E63-1737-4DD0-B6BD-DAA5DD45843B}" type="presParOf" srcId="{B2E62CDB-ECDB-447F-8A52-53C0E343473B}" destId="{06A64B9E-EDA9-47B2-BDE1-07C905D57C73}" srcOrd="4" destOrd="0" presId="urn:microsoft.com/office/officeart/2005/8/layout/vProcess5"/>
    <dgm:cxn modelId="{542ABCE7-4449-4F05-B853-BB178FA0ACD7}" type="presParOf" srcId="{B2E62CDB-ECDB-447F-8A52-53C0E343473B}" destId="{56FD4095-AA72-4DF7-93E6-151FBDF3184A}" srcOrd="5" destOrd="0" presId="urn:microsoft.com/office/officeart/2005/8/layout/vProcess5"/>
    <dgm:cxn modelId="{636A489C-D5D2-4942-88D8-B990DA788AEC}" type="presParOf" srcId="{B2E62CDB-ECDB-447F-8A52-53C0E343473B}" destId="{51E83146-1992-424C-8E25-BAF7776454C2}" srcOrd="6" destOrd="0" presId="urn:microsoft.com/office/officeart/2005/8/layout/vProcess5"/>
    <dgm:cxn modelId="{04C1C69A-E8F0-4A7A-8164-9B72CAAFD767}" type="presParOf" srcId="{B2E62CDB-ECDB-447F-8A52-53C0E343473B}" destId="{9BA7D80E-2D3E-403C-8C2E-81995DDF001E}" srcOrd="7" destOrd="0" presId="urn:microsoft.com/office/officeart/2005/8/layout/vProcess5"/>
    <dgm:cxn modelId="{682E576C-77C5-4B89-BF5A-978F919A258D}" type="presParOf" srcId="{B2E62CDB-ECDB-447F-8A52-53C0E343473B}" destId="{0425CEFD-B13C-43D0-8BC4-2F328CD3A1F8}" srcOrd="8" destOrd="0" presId="urn:microsoft.com/office/officeart/2005/8/layout/vProcess5"/>
    <dgm:cxn modelId="{1B1A888F-73D2-40DA-A218-1F8D714FE299}" type="presParOf" srcId="{B2E62CDB-ECDB-447F-8A52-53C0E343473B}" destId="{2C18C9D6-E8D4-4FE0-885E-F9CA0623ED3C}" srcOrd="9" destOrd="0" presId="urn:microsoft.com/office/officeart/2005/8/layout/vProcess5"/>
    <dgm:cxn modelId="{020FA3F3-E325-4D18-B207-E561151F3DDC}" type="presParOf" srcId="{B2E62CDB-ECDB-447F-8A52-53C0E343473B}" destId="{A31D4FA2-7BE1-4FB8-9D2C-04CDBA7CDBCC}" srcOrd="10" destOrd="0" presId="urn:microsoft.com/office/officeart/2005/8/layout/vProcess5"/>
    <dgm:cxn modelId="{9FC3CAA7-64DF-4F52-92B9-31A1D08457B6}" type="presParOf" srcId="{B2E62CDB-ECDB-447F-8A52-53C0E343473B}" destId="{77666AB4-50D2-4D7A-B04C-9C66B6579516}" srcOrd="11" destOrd="0" presId="urn:microsoft.com/office/officeart/2005/8/layout/vProcess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2BD9A5-D1B3-418A-BEB4-A36FB3A3FE5B}">
      <dsp:nvSpPr>
        <dsp:cNvPr id="0" name=""/>
        <dsp:cNvSpPr/>
      </dsp:nvSpPr>
      <dsp:spPr>
        <a:xfrm rot="5400000">
          <a:off x="-178297" y="180330"/>
          <a:ext cx="1188650" cy="832055"/>
        </a:xfrm>
        <a:prstGeom prst="chevron">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rot="-5400000">
        <a:off x="1" y="418061"/>
        <a:ext cx="832055" cy="356595"/>
      </dsp:txXfrm>
    </dsp:sp>
    <dsp:sp modelId="{216595A4-3089-46F3-9BDC-7389D10946AF}">
      <dsp:nvSpPr>
        <dsp:cNvPr id="0" name=""/>
        <dsp:cNvSpPr/>
      </dsp:nvSpPr>
      <dsp:spPr>
        <a:xfrm rot="5400000">
          <a:off x="4754116" y="-3920027"/>
          <a:ext cx="772622" cy="8616744"/>
        </a:xfrm>
        <a:prstGeom prst="round2Same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0040" tIns="28575" rIns="28575" bIns="28575" numCol="1" spcCol="1270" anchor="ctr" anchorCtr="0">
          <a:noAutofit/>
        </a:bodyPr>
        <a:lstStyle/>
        <a:p>
          <a:pPr marL="285750" lvl="1" indent="-285750" algn="l" defTabSz="2000250">
            <a:lnSpc>
              <a:spcPct val="90000"/>
            </a:lnSpc>
            <a:spcBef>
              <a:spcPct val="0"/>
            </a:spcBef>
            <a:spcAft>
              <a:spcPct val="15000"/>
            </a:spcAft>
            <a:buNone/>
          </a:pPr>
          <a:r>
            <a:rPr lang="en-US" sz="4500" kern="1200"/>
            <a:t>Initial Appointment</a:t>
          </a:r>
        </a:p>
      </dsp:txBody>
      <dsp:txXfrm rot="-5400000">
        <a:off x="832055" y="39750"/>
        <a:ext cx="8579028" cy="697190"/>
      </dsp:txXfrm>
    </dsp:sp>
    <dsp:sp modelId="{58D06B7B-BCAB-437B-95C2-89C4A6F2AC2C}">
      <dsp:nvSpPr>
        <dsp:cNvPr id="0" name=""/>
        <dsp:cNvSpPr/>
      </dsp:nvSpPr>
      <dsp:spPr>
        <a:xfrm rot="5400000">
          <a:off x="-178297" y="1252847"/>
          <a:ext cx="1188650" cy="832055"/>
        </a:xfrm>
        <a:prstGeom prst="chevron">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rot="-5400000">
        <a:off x="1" y="1490578"/>
        <a:ext cx="832055" cy="356595"/>
      </dsp:txXfrm>
    </dsp:sp>
    <dsp:sp modelId="{AC33D0EB-89B5-4036-8A16-91B512B19B60}">
      <dsp:nvSpPr>
        <dsp:cNvPr id="0" name=""/>
        <dsp:cNvSpPr/>
      </dsp:nvSpPr>
      <dsp:spPr>
        <a:xfrm rot="5400000">
          <a:off x="4754116" y="-2847510"/>
          <a:ext cx="772622" cy="8616744"/>
        </a:xfrm>
        <a:prstGeom prst="round2Same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0040" tIns="28575" rIns="28575" bIns="28575" numCol="1" spcCol="1270" anchor="ctr" anchorCtr="0">
          <a:noAutofit/>
        </a:bodyPr>
        <a:lstStyle/>
        <a:p>
          <a:pPr marL="285750" lvl="1" indent="-285750" algn="l" defTabSz="2000250">
            <a:lnSpc>
              <a:spcPct val="90000"/>
            </a:lnSpc>
            <a:spcBef>
              <a:spcPct val="0"/>
            </a:spcBef>
            <a:spcAft>
              <a:spcPct val="15000"/>
            </a:spcAft>
            <a:buNone/>
          </a:pPr>
          <a:r>
            <a:rPr lang="en-US" sz="4500" kern="1200"/>
            <a:t>Renewal of Probation</a:t>
          </a:r>
        </a:p>
      </dsp:txBody>
      <dsp:txXfrm rot="-5400000">
        <a:off x="832055" y="1112267"/>
        <a:ext cx="8579028" cy="697190"/>
      </dsp:txXfrm>
    </dsp:sp>
    <dsp:sp modelId="{1C3D3022-85E9-4B1D-937F-F0615192642D}">
      <dsp:nvSpPr>
        <dsp:cNvPr id="0" name=""/>
        <dsp:cNvSpPr/>
      </dsp:nvSpPr>
      <dsp:spPr>
        <a:xfrm rot="5400000">
          <a:off x="-178297" y="2325364"/>
          <a:ext cx="1188650" cy="832055"/>
        </a:xfrm>
        <a:prstGeom prst="chevron">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rot="-5400000">
        <a:off x="1" y="2563095"/>
        <a:ext cx="832055" cy="356595"/>
      </dsp:txXfrm>
    </dsp:sp>
    <dsp:sp modelId="{B8A51854-2239-4D71-80DC-E1E832085678}">
      <dsp:nvSpPr>
        <dsp:cNvPr id="0" name=""/>
        <dsp:cNvSpPr/>
      </dsp:nvSpPr>
      <dsp:spPr>
        <a:xfrm rot="5400000">
          <a:off x="4754116" y="-1774993"/>
          <a:ext cx="772622" cy="8616744"/>
        </a:xfrm>
        <a:prstGeom prst="round2Same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0040" tIns="28575" rIns="28575" bIns="28575" numCol="1" spcCol="1270" anchor="ctr" anchorCtr="0">
          <a:noAutofit/>
        </a:bodyPr>
        <a:lstStyle/>
        <a:p>
          <a:pPr marL="285750" lvl="1" indent="-285750" algn="l" defTabSz="2000250">
            <a:lnSpc>
              <a:spcPct val="90000"/>
            </a:lnSpc>
            <a:spcBef>
              <a:spcPct val="0"/>
            </a:spcBef>
            <a:spcAft>
              <a:spcPct val="15000"/>
            </a:spcAft>
            <a:buNone/>
          </a:pPr>
          <a:r>
            <a:rPr lang="en-US" sz="4500" kern="1200"/>
            <a:t>Tenure/Promotion to Associate</a:t>
          </a:r>
        </a:p>
      </dsp:txBody>
      <dsp:txXfrm rot="-5400000">
        <a:off x="832055" y="2184784"/>
        <a:ext cx="8579028" cy="697190"/>
      </dsp:txXfrm>
    </dsp:sp>
    <dsp:sp modelId="{C1DD9E9A-C287-4D25-99C5-8D8A8662C7EC}">
      <dsp:nvSpPr>
        <dsp:cNvPr id="0" name=""/>
        <dsp:cNvSpPr/>
      </dsp:nvSpPr>
      <dsp:spPr>
        <a:xfrm rot="5400000">
          <a:off x="-178297" y="3397881"/>
          <a:ext cx="1188650" cy="832055"/>
        </a:xfrm>
        <a:prstGeom prst="chevron">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rot="-5400000">
        <a:off x="1" y="3635612"/>
        <a:ext cx="832055" cy="356595"/>
      </dsp:txXfrm>
    </dsp:sp>
    <dsp:sp modelId="{B3147A2E-8ACB-4E0B-9C72-AB7E842BA2F2}">
      <dsp:nvSpPr>
        <dsp:cNvPr id="0" name=""/>
        <dsp:cNvSpPr/>
      </dsp:nvSpPr>
      <dsp:spPr>
        <a:xfrm rot="5400000">
          <a:off x="4754116" y="-702476"/>
          <a:ext cx="772622" cy="8616744"/>
        </a:xfrm>
        <a:prstGeom prst="round2Same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0040" tIns="28575" rIns="28575" bIns="28575" numCol="1" spcCol="1270" anchor="ctr" anchorCtr="0">
          <a:noAutofit/>
        </a:bodyPr>
        <a:lstStyle/>
        <a:p>
          <a:pPr marL="285750" lvl="1" indent="-285750" algn="l" defTabSz="2000250">
            <a:lnSpc>
              <a:spcPct val="90000"/>
            </a:lnSpc>
            <a:spcBef>
              <a:spcPct val="0"/>
            </a:spcBef>
            <a:spcAft>
              <a:spcPct val="15000"/>
            </a:spcAft>
            <a:buNone/>
          </a:pPr>
          <a:r>
            <a:rPr lang="en-US" sz="4500" i="0" kern="1200"/>
            <a:t>Promotion to Full Professor</a:t>
          </a:r>
        </a:p>
      </dsp:txBody>
      <dsp:txXfrm rot="-5400000">
        <a:off x="832055" y="3257301"/>
        <a:ext cx="8579028" cy="697190"/>
      </dsp:txXfrm>
    </dsp:sp>
    <dsp:sp modelId="{945A0A6B-4CD7-4735-9107-AE5947C2FA3D}">
      <dsp:nvSpPr>
        <dsp:cNvPr id="0" name=""/>
        <dsp:cNvSpPr/>
      </dsp:nvSpPr>
      <dsp:spPr>
        <a:xfrm rot="5400000">
          <a:off x="-178297" y="4470398"/>
          <a:ext cx="1188650" cy="832055"/>
        </a:xfrm>
        <a:prstGeom prst="chevron">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rot="-5400000">
        <a:off x="1" y="4708129"/>
        <a:ext cx="832055" cy="356595"/>
      </dsp:txXfrm>
    </dsp:sp>
    <dsp:sp modelId="{0CA9E723-E855-45F5-AFCD-80AE9C08F126}">
      <dsp:nvSpPr>
        <dsp:cNvPr id="0" name=""/>
        <dsp:cNvSpPr/>
      </dsp:nvSpPr>
      <dsp:spPr>
        <a:xfrm rot="5400000">
          <a:off x="4754116" y="370040"/>
          <a:ext cx="772622" cy="8616744"/>
        </a:xfrm>
        <a:prstGeom prst="round2Same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0040" tIns="28575" rIns="28575" bIns="28575" numCol="1" spcCol="1270" anchor="ctr" anchorCtr="0">
          <a:noAutofit/>
        </a:bodyPr>
        <a:lstStyle/>
        <a:p>
          <a:pPr marL="285750" lvl="1" indent="-285750" algn="l" defTabSz="2000250">
            <a:lnSpc>
              <a:spcPct val="90000"/>
            </a:lnSpc>
            <a:spcBef>
              <a:spcPct val="0"/>
            </a:spcBef>
            <a:spcAft>
              <a:spcPct val="15000"/>
            </a:spcAft>
            <a:buNone/>
          </a:pPr>
          <a:r>
            <a:rPr lang="en-US" sz="4500" i="0" kern="1200"/>
            <a:t>Retirement</a:t>
          </a:r>
        </a:p>
      </dsp:txBody>
      <dsp:txXfrm rot="-5400000">
        <a:off x="832055" y="4329817"/>
        <a:ext cx="8579028" cy="6971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332647-F082-40D6-9E3F-5259290D0D07}">
      <dsp:nvSpPr>
        <dsp:cNvPr id="0" name=""/>
        <dsp:cNvSpPr/>
      </dsp:nvSpPr>
      <dsp:spPr>
        <a:xfrm>
          <a:off x="-366389" y="0"/>
          <a:ext cx="10180320" cy="1690230"/>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a:t>Development by the candidate</a:t>
          </a:r>
        </a:p>
        <a:p>
          <a:pPr marL="0" lvl="0" indent="0" algn="ctr" defTabSz="1422400">
            <a:lnSpc>
              <a:spcPct val="90000"/>
            </a:lnSpc>
            <a:spcBef>
              <a:spcPct val="0"/>
            </a:spcBef>
            <a:spcAft>
              <a:spcPct val="35000"/>
            </a:spcAft>
            <a:buNone/>
          </a:pPr>
          <a:r>
            <a:rPr lang="en-US" sz="3200" kern="1200"/>
            <a:t>(feedback from colleagues) </a:t>
          </a:r>
        </a:p>
      </dsp:txBody>
      <dsp:txXfrm>
        <a:off x="-316884" y="49505"/>
        <a:ext cx="8213605" cy="1591220"/>
      </dsp:txXfrm>
    </dsp:sp>
    <dsp:sp modelId="{6149DE9C-0868-4C5B-B06D-2E1E949F4940}">
      <dsp:nvSpPr>
        <dsp:cNvPr id="0" name=""/>
        <dsp:cNvSpPr/>
      </dsp:nvSpPr>
      <dsp:spPr>
        <a:xfrm>
          <a:off x="486212" y="1997544"/>
          <a:ext cx="10180320" cy="1690230"/>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a:t>Department Committee Review </a:t>
          </a:r>
        </a:p>
        <a:p>
          <a:pPr marL="0" lvl="0" indent="0" algn="ctr" defTabSz="1422400">
            <a:lnSpc>
              <a:spcPct val="90000"/>
            </a:lnSpc>
            <a:spcBef>
              <a:spcPct val="0"/>
            </a:spcBef>
            <a:spcAft>
              <a:spcPct val="35000"/>
            </a:spcAft>
            <a:buNone/>
          </a:pPr>
          <a:r>
            <a:rPr lang="en-US" sz="3200" kern="1200"/>
            <a:t>(for departmentalized colleges only)</a:t>
          </a:r>
        </a:p>
      </dsp:txBody>
      <dsp:txXfrm>
        <a:off x="535717" y="2047049"/>
        <a:ext cx="8130058" cy="1591220"/>
      </dsp:txXfrm>
    </dsp:sp>
    <dsp:sp modelId="{7642E7DE-1540-4762-8E3E-A29FB47B8BBF}">
      <dsp:nvSpPr>
        <dsp:cNvPr id="0" name=""/>
        <dsp:cNvSpPr/>
      </dsp:nvSpPr>
      <dsp:spPr>
        <a:xfrm>
          <a:off x="1326088" y="3995089"/>
          <a:ext cx="10180320" cy="1690230"/>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a:t>College Review Committee </a:t>
          </a:r>
        </a:p>
        <a:p>
          <a:pPr marL="0" lvl="0" indent="0" algn="ctr" defTabSz="1422400">
            <a:lnSpc>
              <a:spcPct val="90000"/>
            </a:lnSpc>
            <a:spcBef>
              <a:spcPct val="0"/>
            </a:spcBef>
            <a:spcAft>
              <a:spcPct val="35000"/>
            </a:spcAft>
            <a:buNone/>
          </a:pPr>
          <a:r>
            <a:rPr lang="en-US" sz="3200" kern="1200"/>
            <a:t>(Recommendation submitted to URC)</a:t>
          </a:r>
        </a:p>
      </dsp:txBody>
      <dsp:txXfrm>
        <a:off x="1375593" y="4044594"/>
        <a:ext cx="8142784" cy="1591220"/>
      </dsp:txXfrm>
    </dsp:sp>
    <dsp:sp modelId="{06A64B9E-EDA9-47B2-BDE1-07C905D57C73}">
      <dsp:nvSpPr>
        <dsp:cNvPr id="0" name=""/>
        <dsp:cNvSpPr/>
      </dsp:nvSpPr>
      <dsp:spPr>
        <a:xfrm>
          <a:off x="1445910" y="5992633"/>
          <a:ext cx="11645878" cy="1690230"/>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a:t>University Review Committee </a:t>
          </a:r>
        </a:p>
        <a:p>
          <a:pPr marL="0" lvl="0" indent="0" algn="ctr" defTabSz="1422400">
            <a:lnSpc>
              <a:spcPct val="90000"/>
            </a:lnSpc>
            <a:spcBef>
              <a:spcPct val="0"/>
            </a:spcBef>
            <a:spcAft>
              <a:spcPct val="35000"/>
            </a:spcAft>
            <a:buNone/>
          </a:pPr>
          <a:r>
            <a:rPr lang="en-US" sz="3200" kern="1200"/>
            <a:t>(all recommendations to the President/appealed negative recommendations to the Appeals Committee)</a:t>
          </a:r>
        </a:p>
      </dsp:txBody>
      <dsp:txXfrm>
        <a:off x="1495415" y="6042138"/>
        <a:ext cx="9314715" cy="1591220"/>
      </dsp:txXfrm>
    </dsp:sp>
    <dsp:sp modelId="{56FD4095-AA72-4DF7-93E6-151FBDF3184A}">
      <dsp:nvSpPr>
        <dsp:cNvPr id="0" name=""/>
        <dsp:cNvSpPr/>
      </dsp:nvSpPr>
      <dsp:spPr>
        <a:xfrm>
          <a:off x="8715280" y="1294562"/>
          <a:ext cx="1098649" cy="1098649"/>
        </a:xfrm>
        <a:prstGeom prst="downArrow">
          <a:avLst>
            <a:gd name="adj1" fmla="val 55000"/>
            <a:gd name="adj2" fmla="val 45000"/>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962476" y="1294562"/>
        <a:ext cx="604257" cy="826733"/>
      </dsp:txXfrm>
    </dsp:sp>
    <dsp:sp modelId="{51E83146-1992-424C-8E25-BAF7776454C2}">
      <dsp:nvSpPr>
        <dsp:cNvPr id="0" name=""/>
        <dsp:cNvSpPr/>
      </dsp:nvSpPr>
      <dsp:spPr>
        <a:xfrm>
          <a:off x="9567882" y="3292107"/>
          <a:ext cx="1098649" cy="1098649"/>
        </a:xfrm>
        <a:prstGeom prst="downArrow">
          <a:avLst>
            <a:gd name="adj1" fmla="val 55000"/>
            <a:gd name="adj2" fmla="val 45000"/>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9815078" y="3292107"/>
        <a:ext cx="604257" cy="826733"/>
      </dsp:txXfrm>
    </dsp:sp>
    <dsp:sp modelId="{9BA7D80E-2D3E-403C-8C2E-81995DDF001E}">
      <dsp:nvSpPr>
        <dsp:cNvPr id="0" name=""/>
        <dsp:cNvSpPr/>
      </dsp:nvSpPr>
      <dsp:spPr>
        <a:xfrm>
          <a:off x="10407758" y="5289651"/>
          <a:ext cx="1098649" cy="1098649"/>
        </a:xfrm>
        <a:prstGeom prst="downArrow">
          <a:avLst>
            <a:gd name="adj1" fmla="val 55000"/>
            <a:gd name="adj2" fmla="val 45000"/>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10654954" y="5289651"/>
        <a:ext cx="604257" cy="826733"/>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20.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9.sv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9.sv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9.sv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9.sv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3.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9.sv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7.svg"/><Relationship Id="rId7" Type="http://schemas.openxmlformats.org/officeDocument/2006/relationships/image" Target="../media/image17.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9.sv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20.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9.sv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7.svg"/><Relationship Id="rId7" Type="http://schemas.openxmlformats.org/officeDocument/2006/relationships/image" Target="../media/image17.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9.sv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hyperlink" Target="https://vpfaculty.usask.ca/reporting/cv.php" TargetMode="Externa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9.sv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hyperlink" Target="https://vpfaculty.usask.ca/documents/tenure-promotion/candidates-checklist-may-2021.pdf" TargetMode="Externa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9.sv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diagramData" Target="../diagrams/data1.xml"/><Relationship Id="rId3" Type="http://schemas.openxmlformats.org/officeDocument/2006/relationships/image" Target="../media/image7.svg"/><Relationship Id="rId7" Type="http://schemas.openxmlformats.org/officeDocument/2006/relationships/image" Target="../media/image11.svg"/><Relationship Id="rId12" Type="http://schemas.microsoft.com/office/2007/relationships/diagramDrawing" Target="../diagrams/drawing1.xm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diagramColors" Target="../diagrams/colors1.xml"/><Relationship Id="rId5" Type="http://schemas.openxmlformats.org/officeDocument/2006/relationships/image" Target="../media/image9.svg"/><Relationship Id="rId10" Type="http://schemas.openxmlformats.org/officeDocument/2006/relationships/diagramQuickStyle" Target="../diagrams/quickStyle1.xml"/><Relationship Id="rId4" Type="http://schemas.openxmlformats.org/officeDocument/2006/relationships/image" Target="../media/image8.png"/><Relationship Id="rId9"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7.svg"/><Relationship Id="rId7" Type="http://schemas.openxmlformats.org/officeDocument/2006/relationships/image" Target="../media/image13.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9.sv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7.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9.sv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9.sv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9.sv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29.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9.sv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9.sv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7.svg"/><Relationship Id="rId7" Type="http://schemas.openxmlformats.org/officeDocument/2006/relationships/image" Target="../media/image13.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9.sv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9.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image" Target="../media/image7.svg"/><Relationship Id="rId7" Type="http://schemas.openxmlformats.org/officeDocument/2006/relationships/image" Target="../media/image15.svg"/><Relationship Id="rId12" Type="http://schemas.microsoft.com/office/2007/relationships/diagramDrawing" Target="../diagrams/drawing2.xm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diagramColors" Target="../diagrams/colors2.xml"/><Relationship Id="rId5" Type="http://schemas.openxmlformats.org/officeDocument/2006/relationships/image" Target="../media/image9.svg"/><Relationship Id="rId10" Type="http://schemas.openxmlformats.org/officeDocument/2006/relationships/diagramQuickStyle" Target="../diagrams/quickStyle2.xml"/><Relationship Id="rId4" Type="http://schemas.openxmlformats.org/officeDocument/2006/relationships/image" Target="../media/image8.png"/><Relationship Id="rId9"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3.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9.sv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7.svg"/><Relationship Id="rId7" Type="http://schemas.openxmlformats.org/officeDocument/2006/relationships/image" Target="../media/image17.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9.sv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20.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9.sv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7.svg"/><Relationship Id="rId7" Type="http://schemas.openxmlformats.org/officeDocument/2006/relationships/image" Target="../media/image17.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9.sv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9.sv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0358"/>
            <a:ext cx="18288000" cy="10317358"/>
          </a:xfrm>
          <a:custGeom>
            <a:avLst/>
            <a:gdLst/>
            <a:ahLst/>
            <a:cxnLst/>
            <a:rect l="l" t="t" r="r" b="b"/>
            <a:pathLst>
              <a:path w="18288000" h="10317358">
                <a:moveTo>
                  <a:pt x="0" y="0"/>
                </a:moveTo>
                <a:lnTo>
                  <a:pt x="18288000" y="0"/>
                </a:lnTo>
                <a:lnTo>
                  <a:pt x="18288000" y="10317358"/>
                </a:lnTo>
                <a:lnTo>
                  <a:pt x="0" y="10317358"/>
                </a:lnTo>
                <a:lnTo>
                  <a:pt x="0" y="0"/>
                </a:lnTo>
                <a:close/>
              </a:path>
            </a:pathLst>
          </a:custGeom>
          <a:blipFill>
            <a:blip r:embed="rId2"/>
            <a:stretch>
              <a:fillRect t="-83638" r="-117776"/>
            </a:stretch>
          </a:blipFill>
        </p:spPr>
        <p:txBody>
          <a:bodyPr/>
          <a:lstStyle/>
          <a:p>
            <a:endParaRPr lang="en-US"/>
          </a:p>
        </p:txBody>
      </p:sp>
      <p:sp>
        <p:nvSpPr>
          <p:cNvPr id="3" name="Freeform 3"/>
          <p:cNvSpPr/>
          <p:nvPr/>
        </p:nvSpPr>
        <p:spPr>
          <a:xfrm>
            <a:off x="7836291" y="1302176"/>
            <a:ext cx="2615418" cy="2615418"/>
          </a:xfrm>
          <a:custGeom>
            <a:avLst/>
            <a:gdLst/>
            <a:ahLst/>
            <a:cxnLst/>
            <a:rect l="l" t="t" r="r" b="b"/>
            <a:pathLst>
              <a:path w="2615418" h="2615418">
                <a:moveTo>
                  <a:pt x="0" y="0"/>
                </a:moveTo>
                <a:lnTo>
                  <a:pt x="2615418" y="0"/>
                </a:lnTo>
                <a:lnTo>
                  <a:pt x="2615418" y="2615418"/>
                </a:lnTo>
                <a:lnTo>
                  <a:pt x="0" y="26154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6653553" y="7959960"/>
            <a:ext cx="4927083" cy="1320329"/>
          </a:xfrm>
          <a:custGeom>
            <a:avLst/>
            <a:gdLst/>
            <a:ahLst/>
            <a:cxnLst/>
            <a:rect l="l" t="t" r="r" b="b"/>
            <a:pathLst>
              <a:path w="4927083" h="1320329">
                <a:moveTo>
                  <a:pt x="0" y="0"/>
                </a:moveTo>
                <a:lnTo>
                  <a:pt x="4927083" y="0"/>
                </a:lnTo>
                <a:lnTo>
                  <a:pt x="4927083" y="1320330"/>
                </a:lnTo>
                <a:lnTo>
                  <a:pt x="0" y="13203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5" name="Group 5"/>
          <p:cNvGrpSpPr/>
          <p:nvPr/>
        </p:nvGrpSpPr>
        <p:grpSpPr>
          <a:xfrm>
            <a:off x="1638300" y="4281529"/>
            <a:ext cx="15011400" cy="3085968"/>
            <a:chOff x="-3830934" y="186676"/>
            <a:chExt cx="20015201" cy="4114623"/>
          </a:xfrm>
        </p:grpSpPr>
        <p:sp>
          <p:nvSpPr>
            <p:cNvPr id="6" name="TextBox 6"/>
            <p:cNvSpPr txBox="1"/>
            <p:nvPr/>
          </p:nvSpPr>
          <p:spPr>
            <a:xfrm>
              <a:off x="-3830934" y="186676"/>
              <a:ext cx="20015201" cy="2220010"/>
            </a:xfrm>
            <a:prstGeom prst="rect">
              <a:avLst/>
            </a:prstGeom>
          </p:spPr>
          <p:txBody>
            <a:bodyPr wrap="square" lIns="0" tIns="0" rIns="0" bIns="0" rtlCol="0" anchor="t">
              <a:spAutoFit/>
            </a:bodyPr>
            <a:lstStyle/>
            <a:p>
              <a:pPr marL="0" lvl="0" indent="0" algn="ctr">
                <a:lnSpc>
                  <a:spcPts val="13999"/>
                </a:lnSpc>
                <a:spcBef>
                  <a:spcPct val="0"/>
                </a:spcBef>
              </a:pPr>
              <a:r>
                <a:rPr lang="en-US" sz="9999">
                  <a:solidFill>
                    <a:srgbClr val="FFFFFF"/>
                  </a:solidFill>
                  <a:latin typeface="Myriad Condensed Bold"/>
                  <a:ea typeface="Myriad Condensed Bold"/>
                  <a:cs typeface="Myriad Condensed Bold"/>
                  <a:sym typeface="Myriad Condensed Bold"/>
                </a:rPr>
                <a:t>The Well-Prepared Candidate</a:t>
              </a:r>
            </a:p>
          </p:txBody>
        </p:sp>
        <p:sp>
          <p:nvSpPr>
            <p:cNvPr id="7" name="TextBox 7"/>
            <p:cNvSpPr txBox="1"/>
            <p:nvPr/>
          </p:nvSpPr>
          <p:spPr>
            <a:xfrm>
              <a:off x="-528934" y="3196637"/>
              <a:ext cx="13919201" cy="1104662"/>
            </a:xfrm>
            <a:prstGeom prst="rect">
              <a:avLst/>
            </a:prstGeom>
          </p:spPr>
          <p:txBody>
            <a:bodyPr wrap="square" lIns="0" tIns="0" rIns="0" bIns="0" rtlCol="0" anchor="t">
              <a:spAutoFit/>
            </a:bodyPr>
            <a:lstStyle/>
            <a:p>
              <a:pPr marL="0" lvl="0" indent="0" algn="ctr">
                <a:lnSpc>
                  <a:spcPts val="6999"/>
                </a:lnSpc>
                <a:spcBef>
                  <a:spcPct val="0"/>
                </a:spcBef>
              </a:pPr>
              <a:r>
                <a:rPr lang="en-US" sz="4999">
                  <a:solidFill>
                    <a:srgbClr val="F1C730"/>
                  </a:solidFill>
                  <a:latin typeface="Myriad Bold"/>
                  <a:ea typeface="Myriad Bold"/>
                  <a:cs typeface="Myriad Bold"/>
                  <a:sym typeface="Myriad Bold"/>
                </a:rPr>
                <a:t>Vice-Provost, Faculty Relations</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B98AAE-A6F9-A9D8-DD6E-2D3B2025F34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31F6C0F-22E1-9263-7E7E-7FFB654A9265}"/>
              </a:ext>
            </a:extLst>
          </p:cNvPr>
          <p:cNvSpPr/>
          <p:nvPr/>
        </p:nvSpPr>
        <p:spPr>
          <a:xfrm>
            <a:off x="521494" y="9070328"/>
            <a:ext cx="2860693" cy="766591"/>
          </a:xfrm>
          <a:custGeom>
            <a:avLst/>
            <a:gdLst/>
            <a:ahLst/>
            <a:cxnLst/>
            <a:rect l="l" t="t" r="r" b="b"/>
            <a:pathLst>
              <a:path w="2860693" h="766591">
                <a:moveTo>
                  <a:pt x="0" y="0"/>
                </a:moveTo>
                <a:lnTo>
                  <a:pt x="2860693" y="0"/>
                </a:lnTo>
                <a:lnTo>
                  <a:pt x="2860693" y="766591"/>
                </a:lnTo>
                <a:lnTo>
                  <a:pt x="0" y="7665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BC56AB9A-50FA-3FAF-BEE7-D8B76D02CA47}"/>
              </a:ext>
            </a:extLst>
          </p:cNvPr>
          <p:cNvSpPr/>
          <p:nvPr/>
        </p:nvSpPr>
        <p:spPr>
          <a:xfrm>
            <a:off x="4035160" y="9119162"/>
            <a:ext cx="3065895" cy="668923"/>
          </a:xfrm>
          <a:custGeom>
            <a:avLst/>
            <a:gdLst/>
            <a:ahLst/>
            <a:cxnLst/>
            <a:rect l="l" t="t" r="r" b="b"/>
            <a:pathLst>
              <a:path w="3065895" h="668923">
                <a:moveTo>
                  <a:pt x="0" y="0"/>
                </a:moveTo>
                <a:lnTo>
                  <a:pt x="3065895" y="0"/>
                </a:lnTo>
                <a:lnTo>
                  <a:pt x="3065895" y="668922"/>
                </a:lnTo>
                <a:lnTo>
                  <a:pt x="0" y="6689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a:extLst>
              <a:ext uri="{FF2B5EF4-FFF2-40B4-BE49-F238E27FC236}">
                <a16:creationId xmlns:a16="http://schemas.microsoft.com/office/drawing/2014/main" id="{02ED8D67-4B82-C607-3A9F-7A4F55CB7EE5}"/>
              </a:ext>
            </a:extLst>
          </p:cNvPr>
          <p:cNvGrpSpPr/>
          <p:nvPr/>
        </p:nvGrpSpPr>
        <p:grpSpPr>
          <a:xfrm>
            <a:off x="0" y="0"/>
            <a:ext cx="18288000" cy="8622547"/>
            <a:chOff x="0" y="0"/>
            <a:chExt cx="4816593" cy="2270959"/>
          </a:xfrm>
        </p:grpSpPr>
        <p:sp>
          <p:nvSpPr>
            <p:cNvPr id="5" name="Freeform 5">
              <a:extLst>
                <a:ext uri="{FF2B5EF4-FFF2-40B4-BE49-F238E27FC236}">
                  <a16:creationId xmlns:a16="http://schemas.microsoft.com/office/drawing/2014/main" id="{F904AD00-57C8-052D-F626-76E43395E5DE}"/>
                </a:ext>
              </a:extLst>
            </p:cNvPr>
            <p:cNvSpPr/>
            <p:nvPr/>
          </p:nvSpPr>
          <p:spPr>
            <a:xfrm>
              <a:off x="0" y="0"/>
              <a:ext cx="4816592" cy="2270959"/>
            </a:xfrm>
            <a:custGeom>
              <a:avLst/>
              <a:gdLst/>
              <a:ahLst/>
              <a:cxnLst/>
              <a:rect l="l" t="t" r="r" b="b"/>
              <a:pathLst>
                <a:path w="4816592" h="2270959">
                  <a:moveTo>
                    <a:pt x="0" y="0"/>
                  </a:moveTo>
                  <a:lnTo>
                    <a:pt x="4816592" y="0"/>
                  </a:lnTo>
                  <a:lnTo>
                    <a:pt x="4816592" y="2270959"/>
                  </a:lnTo>
                  <a:lnTo>
                    <a:pt x="0" y="2270959"/>
                  </a:lnTo>
                  <a:close/>
                </a:path>
              </a:pathLst>
            </a:custGeom>
            <a:solidFill>
              <a:srgbClr val="D6D6D4">
                <a:alpha val="49804"/>
              </a:srgbClr>
            </a:solidFill>
          </p:spPr>
          <p:txBody>
            <a:bodyPr/>
            <a:lstStyle/>
            <a:p>
              <a:endParaRPr lang="en-US"/>
            </a:p>
          </p:txBody>
        </p:sp>
        <p:sp>
          <p:nvSpPr>
            <p:cNvPr id="6" name="TextBox 6">
              <a:extLst>
                <a:ext uri="{FF2B5EF4-FFF2-40B4-BE49-F238E27FC236}">
                  <a16:creationId xmlns:a16="http://schemas.microsoft.com/office/drawing/2014/main" id="{4702EBE4-DB6C-9644-3668-7514E9FF6BC0}"/>
                </a:ext>
              </a:extLst>
            </p:cNvPr>
            <p:cNvSpPr txBox="1"/>
            <p:nvPr/>
          </p:nvSpPr>
          <p:spPr>
            <a:xfrm>
              <a:off x="0" y="-38100"/>
              <a:ext cx="4816593" cy="2309059"/>
            </a:xfrm>
            <a:prstGeom prst="rect">
              <a:avLst/>
            </a:prstGeom>
          </p:spPr>
          <p:txBody>
            <a:bodyPr lIns="50800" tIns="50800" rIns="50800" bIns="50800" rtlCol="0" anchor="ctr"/>
            <a:lstStyle/>
            <a:p>
              <a:pPr algn="ctr">
                <a:lnSpc>
                  <a:spcPts val="3359"/>
                </a:lnSpc>
              </a:pPr>
              <a:endParaRPr/>
            </a:p>
          </p:txBody>
        </p:sp>
      </p:grpSp>
      <p:sp>
        <p:nvSpPr>
          <p:cNvPr id="7" name="Freeform 7">
            <a:extLst>
              <a:ext uri="{FF2B5EF4-FFF2-40B4-BE49-F238E27FC236}">
                <a16:creationId xmlns:a16="http://schemas.microsoft.com/office/drawing/2014/main" id="{493B960B-1066-6FFB-0937-E485BA975068}"/>
              </a:ext>
            </a:extLst>
          </p:cNvPr>
          <p:cNvSpPr/>
          <p:nvPr/>
        </p:nvSpPr>
        <p:spPr>
          <a:xfrm>
            <a:off x="0" y="0"/>
            <a:ext cx="18288000" cy="8614498"/>
          </a:xfrm>
          <a:custGeom>
            <a:avLst/>
            <a:gdLst/>
            <a:ahLst/>
            <a:cxnLst/>
            <a:rect l="l" t="t" r="r" b="b"/>
            <a:pathLst>
              <a:path w="18288000" h="8614498">
                <a:moveTo>
                  <a:pt x="0" y="0"/>
                </a:moveTo>
                <a:lnTo>
                  <a:pt x="18288000" y="0"/>
                </a:lnTo>
                <a:lnTo>
                  <a:pt x="18288000" y="8614498"/>
                </a:lnTo>
                <a:lnTo>
                  <a:pt x="0" y="8614498"/>
                </a:lnTo>
                <a:lnTo>
                  <a:pt x="0" y="0"/>
                </a:lnTo>
                <a:close/>
              </a:path>
            </a:pathLst>
          </a:custGeom>
          <a:blipFill>
            <a:blip r:embed="rId6">
              <a:alphaModFix amt="35000"/>
              <a:extLst>
                <a:ext uri="{96DAC541-7B7A-43D3-8B79-37D633B846F1}">
                  <asvg:svgBlip xmlns:asvg="http://schemas.microsoft.com/office/drawing/2016/SVG/main" r:embed="rId7"/>
                </a:ext>
              </a:extLst>
            </a:blip>
            <a:stretch>
              <a:fillRect b="-19414"/>
            </a:stretch>
          </a:blipFill>
        </p:spPr>
        <p:txBody>
          <a:bodyPr/>
          <a:lstStyle/>
          <a:p>
            <a:endParaRPr lang="en-US"/>
          </a:p>
        </p:txBody>
      </p:sp>
      <p:sp>
        <p:nvSpPr>
          <p:cNvPr id="8" name="TextBox 8">
            <a:extLst>
              <a:ext uri="{FF2B5EF4-FFF2-40B4-BE49-F238E27FC236}">
                <a16:creationId xmlns:a16="http://schemas.microsoft.com/office/drawing/2014/main" id="{40469A3B-1C65-5105-F671-9DF3575BA73A}"/>
              </a:ext>
            </a:extLst>
          </p:cNvPr>
          <p:cNvSpPr txBox="1"/>
          <p:nvPr/>
        </p:nvSpPr>
        <p:spPr>
          <a:xfrm>
            <a:off x="14401800" y="9236453"/>
            <a:ext cx="3223245" cy="406458"/>
          </a:xfrm>
          <a:prstGeom prst="rect">
            <a:avLst/>
          </a:prstGeom>
        </p:spPr>
        <p:txBody>
          <a:bodyPr wrap="square" lIns="0" tIns="0" rIns="0" bIns="0" rtlCol="0" anchor="t">
            <a:spAutoFit/>
          </a:bodyPr>
          <a:lstStyle/>
          <a:p>
            <a:pPr algn="ctr">
              <a:lnSpc>
                <a:spcPts val="3359"/>
              </a:lnSpc>
            </a:pPr>
            <a:r>
              <a:rPr lang="en-US" sz="2400">
                <a:solidFill>
                  <a:srgbClr val="0B6A41"/>
                </a:solidFill>
                <a:latin typeface="Open Sans Condensed Bold"/>
                <a:ea typeface="Open Sans Condensed Bold"/>
                <a:cs typeface="Open Sans Condensed Bold"/>
                <a:sym typeface="Open Sans Condensed Bold"/>
              </a:rPr>
              <a:t>Well-Prepared Candidate</a:t>
            </a:r>
          </a:p>
        </p:txBody>
      </p:sp>
      <p:sp>
        <p:nvSpPr>
          <p:cNvPr id="9" name="TextBox 8">
            <a:extLst>
              <a:ext uri="{FF2B5EF4-FFF2-40B4-BE49-F238E27FC236}">
                <a16:creationId xmlns:a16="http://schemas.microsoft.com/office/drawing/2014/main" id="{4103A7A9-9C10-9850-D27D-D5EEB4567128}"/>
              </a:ext>
            </a:extLst>
          </p:cNvPr>
          <p:cNvSpPr txBox="1"/>
          <p:nvPr/>
        </p:nvSpPr>
        <p:spPr>
          <a:xfrm>
            <a:off x="2971800" y="1181100"/>
            <a:ext cx="10896600" cy="769441"/>
          </a:xfrm>
          <a:prstGeom prst="rect">
            <a:avLst/>
          </a:prstGeom>
          <a:noFill/>
        </p:spPr>
        <p:txBody>
          <a:bodyPr wrap="square" rtlCol="0">
            <a:spAutoFit/>
          </a:bodyPr>
          <a:lstStyle/>
          <a:p>
            <a:pPr algn="ctr"/>
            <a:r>
              <a:rPr lang="en-US" sz="4400" b="1"/>
              <a:t>Advocate</a:t>
            </a:r>
          </a:p>
        </p:txBody>
      </p:sp>
      <p:sp>
        <p:nvSpPr>
          <p:cNvPr id="10" name="TextBox 9">
            <a:extLst>
              <a:ext uri="{FF2B5EF4-FFF2-40B4-BE49-F238E27FC236}">
                <a16:creationId xmlns:a16="http://schemas.microsoft.com/office/drawing/2014/main" id="{C53A0059-859F-D3E4-05F2-E722F7491C13}"/>
              </a:ext>
            </a:extLst>
          </p:cNvPr>
          <p:cNvSpPr txBox="1"/>
          <p:nvPr/>
        </p:nvSpPr>
        <p:spPr>
          <a:xfrm>
            <a:off x="2362200" y="2339655"/>
            <a:ext cx="13258800" cy="4918269"/>
          </a:xfrm>
          <a:prstGeom prst="rect">
            <a:avLst/>
          </a:prstGeom>
          <a:noFill/>
        </p:spPr>
        <p:txBody>
          <a:bodyPr wrap="square" rtlCol="0">
            <a:spAutoFit/>
          </a:bodyPr>
          <a:lstStyle/>
          <a:p>
            <a:pPr marL="457200" indent="-457200" eaLnBrk="1" hangingPunct="1">
              <a:lnSpc>
                <a:spcPct val="90000"/>
              </a:lnSpc>
              <a:spcBef>
                <a:spcPct val="20000"/>
              </a:spcBef>
              <a:buFont typeface="Arial" panose="020B0604020202020204" pitchFamily="34" charset="0"/>
              <a:buChar char="•"/>
            </a:pPr>
            <a:r>
              <a:rPr lang="en-US" sz="3200"/>
              <a:t>An Indigenous candidate, or a candidate who engages in Indigenous research, scholarly, or artistic work; teaching; and/or practice of professional skills may choose an advocate who is knowledgeable of the candidate’s expertise in and contributions to these fields. </a:t>
            </a:r>
          </a:p>
          <a:p>
            <a:pPr eaLnBrk="1" hangingPunct="1">
              <a:lnSpc>
                <a:spcPct val="90000"/>
              </a:lnSpc>
              <a:spcBef>
                <a:spcPct val="20000"/>
              </a:spcBef>
            </a:pPr>
            <a:endParaRPr lang="en-US" sz="3200"/>
          </a:p>
          <a:p>
            <a:pPr marL="457200" indent="-457200" eaLnBrk="1" hangingPunct="1">
              <a:lnSpc>
                <a:spcPct val="90000"/>
              </a:lnSpc>
              <a:spcBef>
                <a:spcPct val="20000"/>
              </a:spcBef>
              <a:buFont typeface="Arial" panose="020B0604020202020204" pitchFamily="34" charset="0"/>
              <a:buChar char="•"/>
            </a:pPr>
            <a:r>
              <a:rPr lang="en-US" sz="3200"/>
              <a:t>The candidate will name the advocate and up to two alternates along with other information provided in support of the candidate’s own case.</a:t>
            </a:r>
          </a:p>
          <a:p>
            <a:pPr eaLnBrk="1" hangingPunct="1">
              <a:lnSpc>
                <a:spcPct val="90000"/>
              </a:lnSpc>
              <a:spcBef>
                <a:spcPct val="20000"/>
              </a:spcBef>
            </a:pPr>
            <a:endParaRPr lang="en-US" sz="3200"/>
          </a:p>
          <a:p>
            <a:pPr marL="457200" indent="-457200" eaLnBrk="1" hangingPunct="1">
              <a:lnSpc>
                <a:spcPct val="90000"/>
              </a:lnSpc>
              <a:spcBef>
                <a:spcPct val="20000"/>
              </a:spcBef>
              <a:buFont typeface="Arial" panose="020B0604020202020204" pitchFamily="34" charset="0"/>
              <a:buChar char="•"/>
            </a:pPr>
            <a:r>
              <a:rPr lang="en-US" sz="3200"/>
              <a:t>The role of the advocate is to advise, by meeting or providing a written or recorded submission prior to the consideration of the candidate’s case. </a:t>
            </a:r>
            <a:endParaRPr lang="en-US"/>
          </a:p>
        </p:txBody>
      </p:sp>
    </p:spTree>
    <p:extLst>
      <p:ext uri="{BB962C8B-B14F-4D97-AF65-F5344CB8AC3E}">
        <p14:creationId xmlns:p14="http://schemas.microsoft.com/office/powerpoint/2010/main" val="42607100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21494" y="9070328"/>
            <a:ext cx="2860693" cy="766591"/>
          </a:xfrm>
          <a:custGeom>
            <a:avLst/>
            <a:gdLst/>
            <a:ahLst/>
            <a:cxnLst/>
            <a:rect l="l" t="t" r="r" b="b"/>
            <a:pathLst>
              <a:path w="2860693" h="766591">
                <a:moveTo>
                  <a:pt x="0" y="0"/>
                </a:moveTo>
                <a:lnTo>
                  <a:pt x="2860693" y="0"/>
                </a:lnTo>
                <a:lnTo>
                  <a:pt x="2860693" y="766591"/>
                </a:lnTo>
                <a:lnTo>
                  <a:pt x="0" y="7665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4035160" y="9119162"/>
            <a:ext cx="3065895" cy="668923"/>
          </a:xfrm>
          <a:custGeom>
            <a:avLst/>
            <a:gdLst/>
            <a:ahLst/>
            <a:cxnLst/>
            <a:rect l="l" t="t" r="r" b="b"/>
            <a:pathLst>
              <a:path w="3065895" h="668923">
                <a:moveTo>
                  <a:pt x="0" y="0"/>
                </a:moveTo>
                <a:lnTo>
                  <a:pt x="3065895" y="0"/>
                </a:lnTo>
                <a:lnTo>
                  <a:pt x="3065895" y="668922"/>
                </a:lnTo>
                <a:lnTo>
                  <a:pt x="0" y="6689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0" y="0"/>
            <a:ext cx="18288000" cy="8622547"/>
            <a:chOff x="0" y="0"/>
            <a:chExt cx="4816593" cy="2270959"/>
          </a:xfrm>
        </p:grpSpPr>
        <p:sp>
          <p:nvSpPr>
            <p:cNvPr id="5" name="Freeform 5"/>
            <p:cNvSpPr/>
            <p:nvPr/>
          </p:nvSpPr>
          <p:spPr>
            <a:xfrm>
              <a:off x="0" y="0"/>
              <a:ext cx="4816592" cy="2270959"/>
            </a:xfrm>
            <a:custGeom>
              <a:avLst/>
              <a:gdLst/>
              <a:ahLst/>
              <a:cxnLst/>
              <a:rect l="l" t="t" r="r" b="b"/>
              <a:pathLst>
                <a:path w="4816592" h="2270959">
                  <a:moveTo>
                    <a:pt x="0" y="0"/>
                  </a:moveTo>
                  <a:lnTo>
                    <a:pt x="4816592" y="0"/>
                  </a:lnTo>
                  <a:lnTo>
                    <a:pt x="4816592" y="2270959"/>
                  </a:lnTo>
                  <a:lnTo>
                    <a:pt x="0" y="2270959"/>
                  </a:lnTo>
                  <a:close/>
                </a:path>
              </a:pathLst>
            </a:custGeom>
            <a:solidFill>
              <a:srgbClr val="D6D6D4">
                <a:alpha val="49804"/>
              </a:srgbClr>
            </a:solidFill>
          </p:spPr>
          <p:txBody>
            <a:bodyPr/>
            <a:lstStyle/>
            <a:p>
              <a:endParaRPr lang="en-US"/>
            </a:p>
          </p:txBody>
        </p:sp>
        <p:sp>
          <p:nvSpPr>
            <p:cNvPr id="6" name="TextBox 6"/>
            <p:cNvSpPr txBox="1"/>
            <p:nvPr/>
          </p:nvSpPr>
          <p:spPr>
            <a:xfrm>
              <a:off x="0" y="-38100"/>
              <a:ext cx="4816593" cy="2309059"/>
            </a:xfrm>
            <a:prstGeom prst="rect">
              <a:avLst/>
            </a:prstGeom>
          </p:spPr>
          <p:txBody>
            <a:bodyPr lIns="50800" tIns="50800" rIns="50800" bIns="50800" rtlCol="0" anchor="ctr"/>
            <a:lstStyle/>
            <a:p>
              <a:pPr algn="ctr">
                <a:lnSpc>
                  <a:spcPts val="3359"/>
                </a:lnSpc>
              </a:pPr>
              <a:endParaRPr/>
            </a:p>
          </p:txBody>
        </p:sp>
      </p:grpSp>
      <p:sp>
        <p:nvSpPr>
          <p:cNvPr id="7" name="TextBox 7"/>
          <p:cNvSpPr txBox="1"/>
          <p:nvPr/>
        </p:nvSpPr>
        <p:spPr>
          <a:xfrm>
            <a:off x="14559150" y="9236453"/>
            <a:ext cx="3065895" cy="406458"/>
          </a:xfrm>
          <a:prstGeom prst="rect">
            <a:avLst/>
          </a:prstGeom>
        </p:spPr>
        <p:txBody>
          <a:bodyPr wrap="square" lIns="0" tIns="0" rIns="0" bIns="0" rtlCol="0" anchor="t">
            <a:spAutoFit/>
          </a:bodyPr>
          <a:lstStyle/>
          <a:p>
            <a:pPr algn="ctr">
              <a:lnSpc>
                <a:spcPts val="3359"/>
              </a:lnSpc>
            </a:pPr>
            <a:r>
              <a:rPr lang="en-US" sz="2400">
                <a:solidFill>
                  <a:srgbClr val="0B6A41"/>
                </a:solidFill>
                <a:latin typeface="Open Sans Condensed Bold"/>
                <a:ea typeface="Open Sans Condensed Bold"/>
                <a:cs typeface="Open Sans Condensed Bold"/>
                <a:sym typeface="Open Sans Condensed Bold"/>
              </a:rPr>
              <a:t>Well-Prepared Candidate</a:t>
            </a:r>
          </a:p>
        </p:txBody>
      </p:sp>
      <p:sp>
        <p:nvSpPr>
          <p:cNvPr id="8" name="Freeform 8"/>
          <p:cNvSpPr/>
          <p:nvPr/>
        </p:nvSpPr>
        <p:spPr>
          <a:xfrm>
            <a:off x="0" y="0"/>
            <a:ext cx="20955000" cy="8629650"/>
          </a:xfrm>
          <a:custGeom>
            <a:avLst/>
            <a:gdLst/>
            <a:ahLst/>
            <a:cxnLst/>
            <a:rect l="l" t="t" r="r" b="b"/>
            <a:pathLst>
              <a:path w="20955000" h="8629650">
                <a:moveTo>
                  <a:pt x="0" y="0"/>
                </a:moveTo>
                <a:lnTo>
                  <a:pt x="20955000" y="0"/>
                </a:lnTo>
                <a:lnTo>
                  <a:pt x="20955000" y="8629650"/>
                </a:lnTo>
                <a:lnTo>
                  <a:pt x="0" y="8629650"/>
                </a:lnTo>
                <a:lnTo>
                  <a:pt x="0" y="0"/>
                </a:lnTo>
                <a:close/>
              </a:path>
            </a:pathLst>
          </a:custGeom>
          <a:blipFill>
            <a:blip r:embed="rId6">
              <a:alphaModFix amt="25000"/>
            </a:blip>
            <a:stretch>
              <a:fillRect t="-57615" r="-98115" b="-112989"/>
            </a:stretch>
          </a:blipFill>
        </p:spPr>
        <p:txBody>
          <a:bodyPr/>
          <a:lstStyle/>
          <a:p>
            <a:endParaRPr lang="en-US"/>
          </a:p>
        </p:txBody>
      </p:sp>
      <p:sp>
        <p:nvSpPr>
          <p:cNvPr id="9" name="TextBox 8">
            <a:extLst>
              <a:ext uri="{FF2B5EF4-FFF2-40B4-BE49-F238E27FC236}">
                <a16:creationId xmlns:a16="http://schemas.microsoft.com/office/drawing/2014/main" id="{4A385A1F-A258-BBB0-88D4-813F1B6C1F54}"/>
              </a:ext>
            </a:extLst>
          </p:cNvPr>
          <p:cNvSpPr txBox="1"/>
          <p:nvPr/>
        </p:nvSpPr>
        <p:spPr>
          <a:xfrm>
            <a:off x="3124200" y="845793"/>
            <a:ext cx="11734800" cy="784830"/>
          </a:xfrm>
          <a:prstGeom prst="rect">
            <a:avLst/>
          </a:prstGeom>
          <a:noFill/>
        </p:spPr>
        <p:txBody>
          <a:bodyPr wrap="square" rtlCol="0">
            <a:spAutoFit/>
          </a:bodyPr>
          <a:lstStyle/>
          <a:p>
            <a:pPr algn="ctr"/>
            <a:r>
              <a:rPr lang="en-US" sz="4500" b="1"/>
              <a:t>URC Stats 2024-2025</a:t>
            </a:r>
          </a:p>
        </p:txBody>
      </p:sp>
      <p:graphicFrame>
        <p:nvGraphicFramePr>
          <p:cNvPr id="10" name="Table 9">
            <a:extLst>
              <a:ext uri="{FF2B5EF4-FFF2-40B4-BE49-F238E27FC236}">
                <a16:creationId xmlns:a16="http://schemas.microsoft.com/office/drawing/2014/main" id="{3F16CD42-336C-C3C4-1ACA-A3BFE3944722}"/>
              </a:ext>
            </a:extLst>
          </p:cNvPr>
          <p:cNvGraphicFramePr>
            <a:graphicFrameLocks noGrp="1"/>
          </p:cNvGraphicFramePr>
          <p:nvPr>
            <p:extLst>
              <p:ext uri="{D42A27DB-BD31-4B8C-83A1-F6EECF244321}">
                <p14:modId xmlns:p14="http://schemas.microsoft.com/office/powerpoint/2010/main" val="2040318509"/>
              </p:ext>
            </p:extLst>
          </p:nvPr>
        </p:nvGraphicFramePr>
        <p:xfrm>
          <a:off x="1951840" y="2120135"/>
          <a:ext cx="5363360" cy="5594429"/>
        </p:xfrm>
        <a:graphic>
          <a:graphicData uri="http://schemas.openxmlformats.org/drawingml/2006/table">
            <a:tbl>
              <a:tblPr>
                <a:tableStyleId>{073A0DAA-6AF3-43AB-8588-CEC1D06C72B9}</a:tableStyleId>
              </a:tblPr>
              <a:tblGrid>
                <a:gridCol w="4032030">
                  <a:extLst>
                    <a:ext uri="{9D8B030D-6E8A-4147-A177-3AD203B41FA5}">
                      <a16:colId xmlns:a16="http://schemas.microsoft.com/office/drawing/2014/main" val="3868270225"/>
                    </a:ext>
                  </a:extLst>
                </a:gridCol>
                <a:gridCol w="1331330">
                  <a:extLst>
                    <a:ext uri="{9D8B030D-6E8A-4147-A177-3AD203B41FA5}">
                      <a16:colId xmlns:a16="http://schemas.microsoft.com/office/drawing/2014/main" val="3964579910"/>
                    </a:ext>
                  </a:extLst>
                </a:gridCol>
              </a:tblGrid>
              <a:tr h="473789">
                <a:tc>
                  <a:txBody>
                    <a:bodyPr/>
                    <a:lstStyle/>
                    <a:p>
                      <a:pPr algn="ctr" fontAlgn="b"/>
                      <a:r>
                        <a:rPr lang="en-US" sz="2400" b="1" u="none" strike="noStrike">
                          <a:effectLst/>
                        </a:rPr>
                        <a:t>Summary of Case files</a:t>
                      </a:r>
                      <a:endParaRPr lang="en-US" sz="2400" b="1" i="0" u="none" strike="noStrike">
                        <a:solidFill>
                          <a:srgbClr val="FFFFFF"/>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b="1" u="none" strike="noStrike">
                          <a:effectLst/>
                        </a:rPr>
                        <a:t>Count</a:t>
                      </a:r>
                      <a:endParaRPr lang="en-US" sz="2400" b="1" i="0" u="none" strike="noStrike">
                        <a:solidFill>
                          <a:srgbClr val="FFFFFF"/>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5849211"/>
                  </a:ext>
                </a:extLst>
              </a:tr>
              <a:tr h="269198">
                <a:tc>
                  <a:txBody>
                    <a:bodyPr/>
                    <a:lstStyle/>
                    <a:p>
                      <a:pPr algn="l" fontAlgn="b"/>
                      <a:r>
                        <a:rPr lang="en-US" sz="2400" u="none" strike="noStrike">
                          <a:effectLst/>
                        </a:rPr>
                        <a:t>Renewal</a:t>
                      </a:r>
                      <a:endParaRPr lang="en-US" sz="240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400" u="none" strike="noStrike">
                          <a:effectLst/>
                        </a:rPr>
                        <a:t>20</a:t>
                      </a:r>
                      <a:endParaRPr lang="en-US" sz="240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02522427"/>
                  </a:ext>
                </a:extLst>
              </a:tr>
              <a:tr h="269198">
                <a:tc>
                  <a:txBody>
                    <a:bodyPr/>
                    <a:lstStyle/>
                    <a:p>
                      <a:pPr algn="l" fontAlgn="b"/>
                      <a:r>
                        <a:rPr lang="en-US" sz="2400" u="none" strike="noStrike">
                          <a:effectLst/>
                        </a:rPr>
                        <a:t>Tenure</a:t>
                      </a:r>
                      <a:endParaRPr lang="en-US" sz="240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400" u="none" strike="noStrike">
                          <a:effectLst/>
                        </a:rPr>
                        <a:t>32</a:t>
                      </a:r>
                      <a:endParaRPr lang="en-US" sz="240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14970718"/>
                  </a:ext>
                </a:extLst>
              </a:tr>
              <a:tr h="269198">
                <a:tc>
                  <a:txBody>
                    <a:bodyPr/>
                    <a:lstStyle/>
                    <a:p>
                      <a:pPr algn="l" fontAlgn="b"/>
                      <a:r>
                        <a:rPr lang="en-US" sz="2400" u="none" strike="noStrike">
                          <a:effectLst/>
                        </a:rPr>
                        <a:t>Promotion to Associate</a:t>
                      </a:r>
                      <a:endParaRPr lang="en-US" sz="240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400" u="none" strike="noStrike">
                          <a:effectLst/>
                        </a:rPr>
                        <a:t>69</a:t>
                      </a:r>
                      <a:endParaRPr lang="en-US" sz="240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60595296"/>
                  </a:ext>
                </a:extLst>
              </a:tr>
              <a:tr h="269198">
                <a:tc>
                  <a:txBody>
                    <a:bodyPr/>
                    <a:lstStyle/>
                    <a:p>
                      <a:pPr algn="l" fontAlgn="b"/>
                      <a:r>
                        <a:rPr lang="en-US" sz="2400" u="none" strike="noStrike">
                          <a:effectLst/>
                        </a:rPr>
                        <a:t>Promotion to Full</a:t>
                      </a:r>
                      <a:endParaRPr lang="en-US" sz="240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400" u="none" strike="noStrike">
                          <a:effectLst/>
                        </a:rPr>
                        <a:t>23</a:t>
                      </a:r>
                      <a:endParaRPr lang="en-US" sz="240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22706906"/>
                  </a:ext>
                </a:extLst>
              </a:tr>
              <a:tr h="269198">
                <a:tc>
                  <a:txBody>
                    <a:bodyPr/>
                    <a:lstStyle/>
                    <a:p>
                      <a:pPr algn="l" fontAlgn="b"/>
                      <a:r>
                        <a:rPr lang="en-US" sz="2400" b="1" u="none" strike="noStrike">
                          <a:effectLst/>
                        </a:rPr>
                        <a:t>Total</a:t>
                      </a:r>
                      <a:endParaRPr lang="en-US" sz="2400" b="1"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400" b="1" u="none" strike="noStrike">
                          <a:effectLst/>
                        </a:rPr>
                        <a:t>144</a:t>
                      </a:r>
                      <a:endParaRPr lang="en-US" sz="2400" b="1"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56915619"/>
                  </a:ext>
                </a:extLst>
              </a:tr>
              <a:tr h="269198">
                <a:tc>
                  <a:txBody>
                    <a:bodyPr/>
                    <a:lstStyle/>
                    <a:p>
                      <a:pPr algn="l" fontAlgn="b"/>
                      <a:endParaRPr lang="en-US" sz="2400" b="0" i="0" u="none" strike="noStrike">
                        <a:solidFill>
                          <a:srgbClr val="000000"/>
                        </a:solidFill>
                        <a:effectLst/>
                        <a:latin typeface="Calibri" panose="020F0502020204030204" pitchFamily="34" charset="0"/>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2400" b="0" i="0" u="none" strike="noStrike">
                        <a:solidFill>
                          <a:srgbClr val="000000"/>
                        </a:solidFill>
                        <a:effectLst/>
                        <a:latin typeface="Calibri" panose="020F0502020204030204" pitchFamily="34" charset="0"/>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36203529"/>
                  </a:ext>
                </a:extLst>
              </a:tr>
              <a:tr h="269198">
                <a:tc>
                  <a:txBody>
                    <a:bodyPr/>
                    <a:lstStyle/>
                    <a:p>
                      <a:pPr algn="ctr" fontAlgn="b"/>
                      <a:r>
                        <a:rPr lang="en-US" sz="2400" b="1" u="none" strike="noStrike">
                          <a:effectLst/>
                        </a:rPr>
                        <a:t>Summary of action</a:t>
                      </a:r>
                      <a:endParaRPr lang="en-US" sz="2400" b="1" i="0" u="none" strike="noStrike">
                        <a:solidFill>
                          <a:srgbClr val="FFFFFF"/>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b="1" u="none" strike="noStrike">
                          <a:effectLst/>
                        </a:rPr>
                        <a:t>Count</a:t>
                      </a:r>
                      <a:endParaRPr lang="en-US" sz="2400" b="1" i="0" u="none" strike="noStrike">
                        <a:solidFill>
                          <a:srgbClr val="FFFFFF"/>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96954074"/>
                  </a:ext>
                </a:extLst>
              </a:tr>
              <a:tr h="269198">
                <a:tc>
                  <a:txBody>
                    <a:bodyPr/>
                    <a:lstStyle/>
                    <a:p>
                      <a:pPr algn="l" fontAlgn="b"/>
                      <a:r>
                        <a:rPr lang="en-US" sz="2400" u="none" strike="noStrike">
                          <a:effectLst/>
                        </a:rPr>
                        <a:t>Complete</a:t>
                      </a:r>
                      <a:endParaRPr lang="en-US" sz="240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400" u="none" strike="noStrike">
                          <a:effectLst/>
                        </a:rPr>
                        <a:t>61</a:t>
                      </a:r>
                      <a:endParaRPr lang="en-US" sz="240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79153034"/>
                  </a:ext>
                </a:extLst>
              </a:tr>
              <a:tr h="269198">
                <a:tc>
                  <a:txBody>
                    <a:bodyPr/>
                    <a:lstStyle/>
                    <a:p>
                      <a:pPr algn="l" fontAlgn="b"/>
                      <a:r>
                        <a:rPr lang="en-US" sz="2400" u="none" strike="noStrike">
                          <a:effectLst/>
                        </a:rPr>
                        <a:t>Reviewed</a:t>
                      </a:r>
                      <a:endParaRPr lang="en-US" sz="240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400" u="none" strike="noStrike">
                          <a:effectLst/>
                        </a:rPr>
                        <a:t>56</a:t>
                      </a:r>
                      <a:endParaRPr lang="en-US" sz="240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48198590"/>
                  </a:ext>
                </a:extLst>
              </a:tr>
              <a:tr h="269198">
                <a:tc>
                  <a:txBody>
                    <a:bodyPr/>
                    <a:lstStyle/>
                    <a:p>
                      <a:pPr algn="l" fontAlgn="b"/>
                      <a:r>
                        <a:rPr lang="en-US" sz="2400" u="none" strike="noStrike">
                          <a:effectLst/>
                        </a:rPr>
                        <a:t>Pending</a:t>
                      </a:r>
                      <a:endParaRPr lang="en-US" sz="240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400" u="none" strike="noStrike">
                          <a:effectLst/>
                        </a:rPr>
                        <a:t>0</a:t>
                      </a:r>
                      <a:endParaRPr lang="en-US" sz="240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81524971"/>
                  </a:ext>
                </a:extLst>
              </a:tr>
              <a:tr h="269198">
                <a:tc>
                  <a:txBody>
                    <a:bodyPr/>
                    <a:lstStyle/>
                    <a:p>
                      <a:pPr algn="l" fontAlgn="b"/>
                      <a:r>
                        <a:rPr lang="en-US" sz="2400" u="none" strike="noStrike">
                          <a:effectLst/>
                        </a:rPr>
                        <a:t>Not received</a:t>
                      </a:r>
                      <a:endParaRPr lang="en-US" sz="240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400" u="none" strike="noStrike">
                          <a:effectLst/>
                        </a:rPr>
                        <a:t>1</a:t>
                      </a:r>
                      <a:endParaRPr lang="en-US" sz="240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73128858"/>
                  </a:ext>
                </a:extLst>
              </a:tr>
              <a:tr h="269198">
                <a:tc>
                  <a:txBody>
                    <a:bodyPr/>
                    <a:lstStyle/>
                    <a:p>
                      <a:pPr algn="l" fontAlgn="b"/>
                      <a:r>
                        <a:rPr lang="en-US" sz="2400" u="none" strike="noStrike">
                          <a:effectLst/>
                        </a:rPr>
                        <a:t>Appeal</a:t>
                      </a:r>
                      <a:endParaRPr lang="en-US" sz="240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400" u="none" strike="noStrike">
                          <a:effectLst/>
                        </a:rPr>
                        <a:t>3</a:t>
                      </a:r>
                      <a:endParaRPr lang="en-US" sz="240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65656240"/>
                  </a:ext>
                </a:extLst>
              </a:tr>
              <a:tr h="269198">
                <a:tc>
                  <a:txBody>
                    <a:bodyPr/>
                    <a:lstStyle/>
                    <a:p>
                      <a:pPr algn="l" fontAlgn="b"/>
                      <a:r>
                        <a:rPr lang="en-US" sz="2400" u="none" strike="noStrike">
                          <a:effectLst/>
                        </a:rPr>
                        <a:t>Withdrew</a:t>
                      </a:r>
                      <a:endParaRPr lang="en-US" sz="240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400" u="none" strike="noStrike">
                          <a:effectLst/>
                        </a:rPr>
                        <a:t>22</a:t>
                      </a:r>
                      <a:endParaRPr lang="en-US" sz="240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9719471"/>
                  </a:ext>
                </a:extLst>
              </a:tr>
              <a:tr h="269198">
                <a:tc>
                  <a:txBody>
                    <a:bodyPr/>
                    <a:lstStyle/>
                    <a:p>
                      <a:pPr algn="l" fontAlgn="b"/>
                      <a:r>
                        <a:rPr lang="en-US" sz="2400" b="1" u="none" strike="noStrike">
                          <a:effectLst/>
                        </a:rPr>
                        <a:t>Total</a:t>
                      </a:r>
                      <a:endParaRPr lang="en-US" sz="2400" b="1"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400" b="1" u="none" strike="noStrike">
                          <a:effectLst/>
                        </a:rPr>
                        <a:t>143</a:t>
                      </a:r>
                      <a:endParaRPr lang="en-US" sz="2400" b="1"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80199149"/>
                  </a:ext>
                </a:extLst>
              </a:tr>
            </a:tbl>
          </a:graphicData>
        </a:graphic>
      </p:graphicFrame>
      <p:graphicFrame>
        <p:nvGraphicFramePr>
          <p:cNvPr id="13" name="Table 12">
            <a:extLst>
              <a:ext uri="{FF2B5EF4-FFF2-40B4-BE49-F238E27FC236}">
                <a16:creationId xmlns:a16="http://schemas.microsoft.com/office/drawing/2014/main" id="{6921BD50-8AFE-2350-0911-2FB8426037DB}"/>
              </a:ext>
            </a:extLst>
          </p:cNvPr>
          <p:cNvGraphicFramePr>
            <a:graphicFrameLocks noGrp="1"/>
          </p:cNvGraphicFramePr>
          <p:nvPr>
            <p:extLst>
              <p:ext uri="{D42A27DB-BD31-4B8C-83A1-F6EECF244321}">
                <p14:modId xmlns:p14="http://schemas.microsoft.com/office/powerpoint/2010/main" val="1472383545"/>
              </p:ext>
            </p:extLst>
          </p:nvPr>
        </p:nvGraphicFramePr>
        <p:xfrm>
          <a:off x="8485909" y="2628900"/>
          <a:ext cx="8991600" cy="4289769"/>
        </p:xfrm>
        <a:graphic>
          <a:graphicData uri="http://schemas.openxmlformats.org/drawingml/2006/table">
            <a:tbl>
              <a:tblPr>
                <a:tableStyleId>{073A0DAA-6AF3-43AB-8588-CEC1D06C72B9}</a:tableStyleId>
              </a:tblPr>
              <a:tblGrid>
                <a:gridCol w="3304637">
                  <a:extLst>
                    <a:ext uri="{9D8B030D-6E8A-4147-A177-3AD203B41FA5}">
                      <a16:colId xmlns:a16="http://schemas.microsoft.com/office/drawing/2014/main" val="1190491366"/>
                    </a:ext>
                  </a:extLst>
                </a:gridCol>
                <a:gridCol w="2458854">
                  <a:extLst>
                    <a:ext uri="{9D8B030D-6E8A-4147-A177-3AD203B41FA5}">
                      <a16:colId xmlns:a16="http://schemas.microsoft.com/office/drawing/2014/main" val="190314386"/>
                    </a:ext>
                  </a:extLst>
                </a:gridCol>
                <a:gridCol w="2100612">
                  <a:extLst>
                    <a:ext uri="{9D8B030D-6E8A-4147-A177-3AD203B41FA5}">
                      <a16:colId xmlns:a16="http://schemas.microsoft.com/office/drawing/2014/main" val="1933919103"/>
                    </a:ext>
                  </a:extLst>
                </a:gridCol>
                <a:gridCol w="1127497">
                  <a:extLst>
                    <a:ext uri="{9D8B030D-6E8A-4147-A177-3AD203B41FA5}">
                      <a16:colId xmlns:a16="http://schemas.microsoft.com/office/drawing/2014/main" val="1248788616"/>
                    </a:ext>
                  </a:extLst>
                </a:gridCol>
              </a:tblGrid>
              <a:tr h="1595159">
                <a:tc>
                  <a:txBody>
                    <a:bodyPr/>
                    <a:lstStyle/>
                    <a:p>
                      <a:pPr algn="l" fontAlgn="b"/>
                      <a:endParaRPr lang="en-US" sz="2400" b="0" i="0" u="none" strike="noStrike">
                        <a:solidFill>
                          <a:srgbClr val="000000"/>
                        </a:solidFill>
                        <a:effectLst/>
                        <a:latin typeface="Calibri" panose="020F0502020204030204" pitchFamily="34" charset="0"/>
                      </a:endParaRPr>
                    </a:p>
                  </a:txBody>
                  <a:tcPr marL="0" marR="0" marT="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400" u="none" strike="noStrike">
                          <a:effectLst/>
                        </a:rPr>
                        <a:t>Positive</a:t>
                      </a:r>
                      <a:endParaRPr lang="en-US" sz="2400" b="0" i="0" u="none" strike="noStrike">
                        <a:solidFill>
                          <a:srgbClr val="000000"/>
                        </a:solidFill>
                        <a:effectLst/>
                        <a:latin typeface="Calibri" panose="020F0502020204030204" pitchFamily="34" charset="0"/>
                      </a:endParaRPr>
                    </a:p>
                  </a:txBody>
                  <a:tcPr marL="0" marR="0" marT="0" marB="0" vert="vert27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400" u="none" strike="noStrike">
                          <a:effectLst/>
                        </a:rPr>
                        <a:t>Negative</a:t>
                      </a:r>
                      <a:endParaRPr lang="en-US" sz="2400" b="0" i="0" u="none" strike="noStrike">
                        <a:solidFill>
                          <a:srgbClr val="000000"/>
                        </a:solidFill>
                        <a:effectLst/>
                        <a:latin typeface="Calibri" panose="020F0502020204030204" pitchFamily="34" charset="0"/>
                      </a:endParaRPr>
                    </a:p>
                  </a:txBody>
                  <a:tcPr marL="0" marR="0" marT="0" marB="0" vert="vert27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240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3218142"/>
                  </a:ext>
                </a:extLst>
              </a:tr>
              <a:tr h="421562">
                <a:tc gridSpan="3">
                  <a:txBody>
                    <a:bodyPr/>
                    <a:lstStyle/>
                    <a:p>
                      <a:pPr algn="ctr" fontAlgn="b"/>
                      <a:r>
                        <a:rPr lang="en-US" sz="2400" b="1" u="none" strike="noStrike">
                          <a:effectLst/>
                        </a:rPr>
                        <a:t>Summary of Decisions </a:t>
                      </a:r>
                      <a:br>
                        <a:rPr lang="en-US" sz="2400" b="1" u="none" strike="noStrike">
                          <a:effectLst/>
                        </a:rPr>
                      </a:br>
                      <a:endParaRPr lang="en-US" sz="2400" b="1" i="0" u="none" strike="noStrike">
                        <a:solidFill>
                          <a:srgbClr val="FFFFFF"/>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ctr" fontAlgn="t"/>
                      <a:r>
                        <a:rPr lang="en-US" sz="2400" b="1" u="none" strike="noStrike">
                          <a:effectLst/>
                        </a:rPr>
                        <a:t>Total</a:t>
                      </a:r>
                      <a:endParaRPr lang="en-US" sz="2400" b="1" i="0" u="none" strike="noStrike">
                        <a:solidFill>
                          <a:srgbClr val="FFFFFF"/>
                        </a:solidFill>
                        <a:effectLst/>
                        <a:latin typeface="Calibri" panose="020F050202020403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87993555"/>
                  </a:ext>
                </a:extLst>
              </a:tr>
              <a:tr h="392618">
                <a:tc>
                  <a:txBody>
                    <a:bodyPr/>
                    <a:lstStyle/>
                    <a:p>
                      <a:pPr algn="l" fontAlgn="b"/>
                      <a:r>
                        <a:rPr lang="en-US" sz="2400" u="none" strike="noStrike">
                          <a:effectLst/>
                        </a:rPr>
                        <a:t>Renewal</a:t>
                      </a:r>
                      <a:endParaRPr lang="en-US" sz="240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400" u="none" strike="noStrike">
                          <a:effectLst/>
                        </a:rPr>
                        <a:t>18</a:t>
                      </a:r>
                      <a:endParaRPr lang="en-US" sz="240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400" u="none" strike="noStrike">
                          <a:effectLst/>
                        </a:rPr>
                        <a:t>0</a:t>
                      </a:r>
                      <a:endParaRPr lang="en-US" sz="240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400" u="none" strike="noStrike">
                          <a:effectLst/>
                        </a:rPr>
                        <a:t>18</a:t>
                      </a:r>
                      <a:endParaRPr lang="en-US" sz="2400" b="1"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20907585"/>
                  </a:ext>
                </a:extLst>
              </a:tr>
              <a:tr h="392618">
                <a:tc>
                  <a:txBody>
                    <a:bodyPr/>
                    <a:lstStyle/>
                    <a:p>
                      <a:pPr algn="l" fontAlgn="b"/>
                      <a:r>
                        <a:rPr lang="en-US" sz="2400" u="none" strike="noStrike">
                          <a:effectLst/>
                        </a:rPr>
                        <a:t>Tenure</a:t>
                      </a:r>
                      <a:endParaRPr lang="en-US" sz="240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400" u="none" strike="noStrike">
                          <a:effectLst/>
                        </a:rPr>
                        <a:t>30</a:t>
                      </a:r>
                      <a:endParaRPr lang="en-US" sz="240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400" u="none" strike="noStrike">
                          <a:effectLst/>
                        </a:rPr>
                        <a:t>2</a:t>
                      </a:r>
                      <a:endParaRPr lang="en-US" sz="240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400" u="none" strike="noStrike">
                          <a:effectLst/>
                        </a:rPr>
                        <a:t>32</a:t>
                      </a:r>
                      <a:endParaRPr lang="en-US" sz="2400" b="1"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21391378"/>
                  </a:ext>
                </a:extLst>
              </a:tr>
              <a:tr h="392618">
                <a:tc>
                  <a:txBody>
                    <a:bodyPr/>
                    <a:lstStyle/>
                    <a:p>
                      <a:pPr algn="l" fontAlgn="b"/>
                      <a:r>
                        <a:rPr lang="en-US" sz="2400" u="none" strike="noStrike">
                          <a:effectLst/>
                        </a:rPr>
                        <a:t>Promotion to Associate</a:t>
                      </a:r>
                      <a:endParaRPr lang="en-US" sz="240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400" u="none" strike="noStrike">
                          <a:effectLst/>
                        </a:rPr>
                        <a:t>15</a:t>
                      </a:r>
                      <a:endParaRPr lang="en-US" sz="240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400" u="none" strike="noStrike">
                          <a:effectLst/>
                        </a:rPr>
                        <a:t>0</a:t>
                      </a:r>
                      <a:endParaRPr lang="en-US" sz="240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400" u="none" strike="noStrike">
                          <a:effectLst/>
                        </a:rPr>
                        <a:t>15</a:t>
                      </a:r>
                      <a:endParaRPr lang="en-US" sz="2400" b="1"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97351017"/>
                  </a:ext>
                </a:extLst>
              </a:tr>
              <a:tr h="392618">
                <a:tc>
                  <a:txBody>
                    <a:bodyPr/>
                    <a:lstStyle/>
                    <a:p>
                      <a:pPr algn="l" fontAlgn="b"/>
                      <a:r>
                        <a:rPr lang="en-US" sz="2400" u="none" strike="noStrike">
                          <a:effectLst/>
                        </a:rPr>
                        <a:t>Promotion to Full</a:t>
                      </a:r>
                      <a:endParaRPr lang="en-US" sz="240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400" u="none" strike="noStrike">
                          <a:effectLst/>
                        </a:rPr>
                        <a:t>0</a:t>
                      </a:r>
                      <a:endParaRPr lang="en-US" sz="240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400" u="none" strike="noStrike">
                          <a:effectLst/>
                        </a:rPr>
                        <a:t>3</a:t>
                      </a:r>
                      <a:endParaRPr lang="en-US" sz="240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400" u="none" strike="noStrike">
                          <a:effectLst/>
                        </a:rPr>
                        <a:t>3</a:t>
                      </a:r>
                      <a:endParaRPr lang="en-US" sz="2400" b="1"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67882388"/>
                  </a:ext>
                </a:extLst>
              </a:tr>
              <a:tr h="392618">
                <a:tc>
                  <a:txBody>
                    <a:bodyPr/>
                    <a:lstStyle/>
                    <a:p>
                      <a:pPr algn="r" fontAlgn="b"/>
                      <a:r>
                        <a:rPr lang="en-US" sz="2400" b="1" u="none" strike="noStrike">
                          <a:effectLst/>
                        </a:rPr>
                        <a:t>Total</a:t>
                      </a:r>
                      <a:endParaRPr lang="en-US" sz="2400" b="1"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400" b="1" u="none" strike="noStrike">
                          <a:effectLst/>
                        </a:rPr>
                        <a:t>63</a:t>
                      </a:r>
                      <a:endParaRPr lang="en-US" sz="2400" b="1"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400" b="1" u="none" strike="noStrike">
                          <a:effectLst/>
                        </a:rPr>
                        <a:t>5</a:t>
                      </a:r>
                      <a:endParaRPr lang="en-US" sz="2400" b="1"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400" b="1" u="none" strike="noStrike">
                          <a:effectLst/>
                        </a:rPr>
                        <a:t>68</a:t>
                      </a:r>
                      <a:endParaRPr lang="en-US" sz="2400" b="1"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52965460"/>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21494" y="9070328"/>
            <a:ext cx="2860693" cy="766591"/>
          </a:xfrm>
          <a:custGeom>
            <a:avLst/>
            <a:gdLst/>
            <a:ahLst/>
            <a:cxnLst/>
            <a:rect l="l" t="t" r="r" b="b"/>
            <a:pathLst>
              <a:path w="2860693" h="766591">
                <a:moveTo>
                  <a:pt x="0" y="0"/>
                </a:moveTo>
                <a:lnTo>
                  <a:pt x="2860693" y="0"/>
                </a:lnTo>
                <a:lnTo>
                  <a:pt x="2860693" y="766591"/>
                </a:lnTo>
                <a:lnTo>
                  <a:pt x="0" y="7665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4035160" y="9119162"/>
            <a:ext cx="3065895" cy="668923"/>
          </a:xfrm>
          <a:custGeom>
            <a:avLst/>
            <a:gdLst/>
            <a:ahLst/>
            <a:cxnLst/>
            <a:rect l="l" t="t" r="r" b="b"/>
            <a:pathLst>
              <a:path w="3065895" h="668923">
                <a:moveTo>
                  <a:pt x="0" y="0"/>
                </a:moveTo>
                <a:lnTo>
                  <a:pt x="3065895" y="0"/>
                </a:lnTo>
                <a:lnTo>
                  <a:pt x="3065895" y="668922"/>
                </a:lnTo>
                <a:lnTo>
                  <a:pt x="0" y="6689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p:cNvSpPr txBox="1"/>
          <p:nvPr/>
        </p:nvSpPr>
        <p:spPr>
          <a:xfrm>
            <a:off x="14252840" y="9236453"/>
            <a:ext cx="3372205" cy="406458"/>
          </a:xfrm>
          <a:prstGeom prst="rect">
            <a:avLst/>
          </a:prstGeom>
        </p:spPr>
        <p:txBody>
          <a:bodyPr wrap="square" lIns="0" tIns="0" rIns="0" bIns="0" rtlCol="0" anchor="t">
            <a:spAutoFit/>
          </a:bodyPr>
          <a:lstStyle/>
          <a:p>
            <a:pPr algn="ctr">
              <a:lnSpc>
                <a:spcPts val="3359"/>
              </a:lnSpc>
            </a:pPr>
            <a:r>
              <a:rPr lang="en-US" sz="2400">
                <a:solidFill>
                  <a:srgbClr val="0B6A41"/>
                </a:solidFill>
                <a:latin typeface="Open Sans Condensed Bold"/>
                <a:ea typeface="Open Sans Condensed Bold"/>
                <a:cs typeface="Open Sans Condensed Bold"/>
                <a:sym typeface="Open Sans Condensed Bold"/>
              </a:rPr>
              <a:t>Well-Prepared Candidate</a:t>
            </a:r>
          </a:p>
        </p:txBody>
      </p:sp>
      <p:sp>
        <p:nvSpPr>
          <p:cNvPr id="5" name="Freeform 5"/>
          <p:cNvSpPr/>
          <p:nvPr/>
        </p:nvSpPr>
        <p:spPr>
          <a:xfrm>
            <a:off x="0" y="0"/>
            <a:ext cx="18288000" cy="8622547"/>
          </a:xfrm>
          <a:custGeom>
            <a:avLst/>
            <a:gdLst/>
            <a:ahLst/>
            <a:cxnLst/>
            <a:rect l="l" t="t" r="r" b="b"/>
            <a:pathLst>
              <a:path w="18288000" h="8622547">
                <a:moveTo>
                  <a:pt x="0" y="0"/>
                </a:moveTo>
                <a:lnTo>
                  <a:pt x="18288000" y="0"/>
                </a:lnTo>
                <a:lnTo>
                  <a:pt x="18288000" y="8622547"/>
                </a:lnTo>
                <a:lnTo>
                  <a:pt x="0" y="8622547"/>
                </a:lnTo>
                <a:lnTo>
                  <a:pt x="0" y="0"/>
                </a:lnTo>
                <a:close/>
              </a:path>
            </a:pathLst>
          </a:custGeom>
          <a:blipFill>
            <a:blip r:embed="rId6">
              <a:alphaModFix amt="21999"/>
            </a:blip>
            <a:stretch>
              <a:fillRect b="-19303"/>
            </a:stretch>
          </a:blipFill>
        </p:spPr>
        <p:txBody>
          <a:bodyPr/>
          <a:lstStyle/>
          <a:p>
            <a:endParaRPr lang="en-US"/>
          </a:p>
        </p:txBody>
      </p:sp>
      <p:sp>
        <p:nvSpPr>
          <p:cNvPr id="6" name="TextBox 5">
            <a:extLst>
              <a:ext uri="{FF2B5EF4-FFF2-40B4-BE49-F238E27FC236}">
                <a16:creationId xmlns:a16="http://schemas.microsoft.com/office/drawing/2014/main" id="{367751F5-C2EB-2A29-06DA-E3BAFA9E5E4C}"/>
              </a:ext>
            </a:extLst>
          </p:cNvPr>
          <p:cNvSpPr txBox="1"/>
          <p:nvPr/>
        </p:nvSpPr>
        <p:spPr>
          <a:xfrm>
            <a:off x="3162300" y="1028700"/>
            <a:ext cx="11963400" cy="1477328"/>
          </a:xfrm>
          <a:prstGeom prst="rect">
            <a:avLst/>
          </a:prstGeom>
          <a:noFill/>
        </p:spPr>
        <p:txBody>
          <a:bodyPr wrap="square" rtlCol="0">
            <a:spAutoFit/>
          </a:bodyPr>
          <a:lstStyle/>
          <a:p>
            <a:pPr algn="ctr"/>
            <a:r>
              <a:rPr lang="en-US" sz="4500" b="1"/>
              <a:t>Roles &amp; Responsibilities: </a:t>
            </a:r>
          </a:p>
          <a:p>
            <a:pPr algn="ctr"/>
            <a:r>
              <a:rPr lang="en-US" sz="4500" b="1"/>
              <a:t>Deans &amp; Department Heads</a:t>
            </a:r>
          </a:p>
        </p:txBody>
      </p:sp>
      <p:sp>
        <p:nvSpPr>
          <p:cNvPr id="7" name="TextBox 6">
            <a:extLst>
              <a:ext uri="{FF2B5EF4-FFF2-40B4-BE49-F238E27FC236}">
                <a16:creationId xmlns:a16="http://schemas.microsoft.com/office/drawing/2014/main" id="{FA240C5C-9D3B-E1BC-49C0-4F1A716E67B3}"/>
              </a:ext>
            </a:extLst>
          </p:cNvPr>
          <p:cNvSpPr txBox="1"/>
          <p:nvPr/>
        </p:nvSpPr>
        <p:spPr>
          <a:xfrm>
            <a:off x="2286000" y="2857500"/>
            <a:ext cx="14020800" cy="6426375"/>
          </a:xfrm>
          <a:prstGeom prst="rect">
            <a:avLst/>
          </a:prstGeom>
          <a:noFill/>
        </p:spPr>
        <p:txBody>
          <a:bodyPr wrap="square" rtlCol="0">
            <a:spAutoFit/>
          </a:bodyPr>
          <a:lstStyle/>
          <a:p>
            <a:pPr eaLnBrk="1" hangingPunct="1">
              <a:lnSpc>
                <a:spcPct val="90000"/>
              </a:lnSpc>
              <a:spcBef>
                <a:spcPct val="20000"/>
              </a:spcBef>
              <a:spcAft>
                <a:spcPct val="50000"/>
              </a:spcAft>
              <a:buFont typeface="Arial" panose="020B0604020202020204" pitchFamily="34" charset="0"/>
              <a:buChar char="•"/>
            </a:pPr>
            <a:r>
              <a:rPr lang="en-US" altLang="en-US" sz="3200">
                <a:latin typeface="Calibri" panose="020F0502020204030204" pitchFamily="34" charset="0"/>
              </a:rPr>
              <a:t>Mentor and guide faculty for successful career progress; provide direction, and feedback to faculty as they prepare their case files.</a:t>
            </a:r>
          </a:p>
          <a:p>
            <a:pPr eaLnBrk="1" hangingPunct="1">
              <a:lnSpc>
                <a:spcPct val="90000"/>
              </a:lnSpc>
              <a:spcBef>
                <a:spcPct val="20000"/>
              </a:spcBef>
              <a:spcAft>
                <a:spcPct val="50000"/>
              </a:spcAft>
              <a:buFont typeface="Arial" panose="020B0604020202020204" pitchFamily="34" charset="0"/>
              <a:buChar char="•"/>
            </a:pPr>
            <a:r>
              <a:rPr lang="en-US" altLang="en-US" sz="3200">
                <a:latin typeface="Calibri" panose="020F0502020204030204" pitchFamily="34" charset="0"/>
              </a:rPr>
              <a:t>Work with faculty over time to help them meet the standards. Especially regarding teaching evaluations, and administrative assignments – Assignment of Duties is crucial in this process.</a:t>
            </a:r>
          </a:p>
          <a:p>
            <a:pPr eaLnBrk="1" hangingPunct="1">
              <a:lnSpc>
                <a:spcPct val="90000"/>
              </a:lnSpc>
              <a:spcBef>
                <a:spcPct val="20000"/>
              </a:spcBef>
              <a:spcAft>
                <a:spcPct val="50000"/>
              </a:spcAft>
              <a:buFont typeface="Arial" panose="020B0604020202020204" pitchFamily="34" charset="0"/>
              <a:buChar char="•"/>
            </a:pPr>
            <a:r>
              <a:rPr lang="en-US" altLang="en-US" sz="3200">
                <a:latin typeface="Calibri" panose="020F0502020204030204" pitchFamily="34" charset="0"/>
              </a:rPr>
              <a:t>Ensure sufficient and appropriate data are collected and cases thoroughly documented.</a:t>
            </a:r>
          </a:p>
          <a:p>
            <a:pPr eaLnBrk="1" hangingPunct="1">
              <a:lnSpc>
                <a:spcPct val="90000"/>
              </a:lnSpc>
              <a:spcBef>
                <a:spcPct val="20000"/>
              </a:spcBef>
              <a:spcAft>
                <a:spcPct val="50000"/>
              </a:spcAft>
              <a:buFont typeface="Arial" panose="020B0604020202020204" pitchFamily="34" charset="0"/>
              <a:buChar char="•"/>
            </a:pPr>
            <a:r>
              <a:rPr lang="en-US" altLang="en-US" sz="3200">
                <a:latin typeface="Calibri" panose="020F0502020204030204" pitchFamily="34" charset="0"/>
              </a:rPr>
              <a:t>Provide leadership in the interpretation and consistent application of the standards; focusing on the evidence.</a:t>
            </a:r>
          </a:p>
          <a:p>
            <a:pPr eaLnBrk="1" hangingPunct="1">
              <a:lnSpc>
                <a:spcPct val="90000"/>
              </a:lnSpc>
              <a:spcBef>
                <a:spcPct val="20000"/>
              </a:spcBef>
              <a:spcAft>
                <a:spcPct val="50000"/>
              </a:spcAft>
              <a:buFont typeface="Arial" panose="020B0604020202020204" pitchFamily="34" charset="0"/>
              <a:buChar char="•"/>
            </a:pPr>
            <a:r>
              <a:rPr lang="en-US" altLang="en-US" sz="3200">
                <a:latin typeface="Calibri" panose="020F0502020204030204" pitchFamily="34" charset="0"/>
              </a:rPr>
              <a:t>Enforce deadlines and adherence to procedures.</a:t>
            </a:r>
          </a:p>
          <a:p>
            <a:endParaRPr lang="en-US"/>
          </a:p>
        </p:txBody>
      </p:sp>
      <p:pic>
        <p:nvPicPr>
          <p:cNvPr id="9" name="Picture 8">
            <a:extLst>
              <a:ext uri="{FF2B5EF4-FFF2-40B4-BE49-F238E27FC236}">
                <a16:creationId xmlns:a16="http://schemas.microsoft.com/office/drawing/2014/main" id="{C795E882-C07C-A155-DCFD-905230CB3233}"/>
              </a:ext>
            </a:extLst>
          </p:cNvPr>
          <p:cNvPicPr>
            <a:picLocks noChangeAspect="1"/>
          </p:cNvPicPr>
          <p:nvPr/>
        </p:nvPicPr>
        <p:blipFill>
          <a:blip r:embed="rId7"/>
          <a:stretch>
            <a:fillRect/>
          </a:stretch>
        </p:blipFill>
        <p:spPr>
          <a:xfrm>
            <a:off x="838200" y="646996"/>
            <a:ext cx="1986613" cy="1986613"/>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21494" y="9070328"/>
            <a:ext cx="2860693" cy="766591"/>
          </a:xfrm>
          <a:custGeom>
            <a:avLst/>
            <a:gdLst/>
            <a:ahLst/>
            <a:cxnLst/>
            <a:rect l="l" t="t" r="r" b="b"/>
            <a:pathLst>
              <a:path w="2860693" h="766591">
                <a:moveTo>
                  <a:pt x="0" y="0"/>
                </a:moveTo>
                <a:lnTo>
                  <a:pt x="2860693" y="0"/>
                </a:lnTo>
                <a:lnTo>
                  <a:pt x="2860693" y="766591"/>
                </a:lnTo>
                <a:lnTo>
                  <a:pt x="0" y="7665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4035160" y="9119162"/>
            <a:ext cx="3065895" cy="668923"/>
          </a:xfrm>
          <a:custGeom>
            <a:avLst/>
            <a:gdLst/>
            <a:ahLst/>
            <a:cxnLst/>
            <a:rect l="l" t="t" r="r" b="b"/>
            <a:pathLst>
              <a:path w="3065895" h="668923">
                <a:moveTo>
                  <a:pt x="0" y="0"/>
                </a:moveTo>
                <a:lnTo>
                  <a:pt x="3065895" y="0"/>
                </a:lnTo>
                <a:lnTo>
                  <a:pt x="3065895" y="668922"/>
                </a:lnTo>
                <a:lnTo>
                  <a:pt x="0" y="6689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0" y="0"/>
            <a:ext cx="18288000" cy="8622547"/>
            <a:chOff x="0" y="0"/>
            <a:chExt cx="4816593" cy="2270959"/>
          </a:xfrm>
        </p:grpSpPr>
        <p:sp>
          <p:nvSpPr>
            <p:cNvPr id="5" name="Freeform 5"/>
            <p:cNvSpPr/>
            <p:nvPr/>
          </p:nvSpPr>
          <p:spPr>
            <a:xfrm>
              <a:off x="0" y="0"/>
              <a:ext cx="4816592" cy="2270959"/>
            </a:xfrm>
            <a:custGeom>
              <a:avLst/>
              <a:gdLst/>
              <a:ahLst/>
              <a:cxnLst/>
              <a:rect l="l" t="t" r="r" b="b"/>
              <a:pathLst>
                <a:path w="4816592" h="2270959">
                  <a:moveTo>
                    <a:pt x="0" y="0"/>
                  </a:moveTo>
                  <a:lnTo>
                    <a:pt x="4816592" y="0"/>
                  </a:lnTo>
                  <a:lnTo>
                    <a:pt x="4816592" y="2270959"/>
                  </a:lnTo>
                  <a:lnTo>
                    <a:pt x="0" y="2270959"/>
                  </a:lnTo>
                  <a:close/>
                </a:path>
              </a:pathLst>
            </a:custGeom>
            <a:solidFill>
              <a:srgbClr val="D6D6D4">
                <a:alpha val="49804"/>
              </a:srgbClr>
            </a:solidFill>
          </p:spPr>
          <p:txBody>
            <a:bodyPr/>
            <a:lstStyle/>
            <a:p>
              <a:endParaRPr lang="en-US"/>
            </a:p>
          </p:txBody>
        </p:sp>
        <p:sp>
          <p:nvSpPr>
            <p:cNvPr id="6" name="TextBox 6"/>
            <p:cNvSpPr txBox="1"/>
            <p:nvPr/>
          </p:nvSpPr>
          <p:spPr>
            <a:xfrm>
              <a:off x="0" y="-38100"/>
              <a:ext cx="4816593" cy="2309059"/>
            </a:xfrm>
            <a:prstGeom prst="rect">
              <a:avLst/>
            </a:prstGeom>
          </p:spPr>
          <p:txBody>
            <a:bodyPr lIns="50800" tIns="50800" rIns="50800" bIns="50800" rtlCol="0" anchor="ctr"/>
            <a:lstStyle/>
            <a:p>
              <a:pPr algn="ctr">
                <a:lnSpc>
                  <a:spcPts val="3359"/>
                </a:lnSpc>
              </a:pPr>
              <a:endParaRPr/>
            </a:p>
          </p:txBody>
        </p:sp>
      </p:grpSp>
      <p:sp>
        <p:nvSpPr>
          <p:cNvPr id="7" name="TextBox 7"/>
          <p:cNvSpPr txBox="1"/>
          <p:nvPr/>
        </p:nvSpPr>
        <p:spPr>
          <a:xfrm>
            <a:off x="14559150" y="9236453"/>
            <a:ext cx="3065895" cy="406458"/>
          </a:xfrm>
          <a:prstGeom prst="rect">
            <a:avLst/>
          </a:prstGeom>
        </p:spPr>
        <p:txBody>
          <a:bodyPr wrap="square" lIns="0" tIns="0" rIns="0" bIns="0" rtlCol="0" anchor="t">
            <a:spAutoFit/>
          </a:bodyPr>
          <a:lstStyle/>
          <a:p>
            <a:pPr algn="ctr">
              <a:lnSpc>
                <a:spcPts val="3359"/>
              </a:lnSpc>
            </a:pPr>
            <a:r>
              <a:rPr lang="en-US" sz="2400">
                <a:solidFill>
                  <a:srgbClr val="0B6A41"/>
                </a:solidFill>
                <a:latin typeface="Open Sans Condensed Bold"/>
                <a:ea typeface="Open Sans Condensed Bold"/>
                <a:cs typeface="Open Sans Condensed Bold"/>
                <a:sym typeface="Open Sans Condensed Bold"/>
              </a:rPr>
              <a:t>Well-Prepared Candidate</a:t>
            </a:r>
          </a:p>
        </p:txBody>
      </p:sp>
      <p:sp>
        <p:nvSpPr>
          <p:cNvPr id="8" name="Freeform 8"/>
          <p:cNvSpPr/>
          <p:nvPr/>
        </p:nvSpPr>
        <p:spPr>
          <a:xfrm>
            <a:off x="0" y="0"/>
            <a:ext cx="18288000" cy="8622547"/>
          </a:xfrm>
          <a:custGeom>
            <a:avLst/>
            <a:gdLst/>
            <a:ahLst/>
            <a:cxnLst/>
            <a:rect l="l" t="t" r="r" b="b"/>
            <a:pathLst>
              <a:path w="18288000" h="8622547">
                <a:moveTo>
                  <a:pt x="0" y="0"/>
                </a:moveTo>
                <a:lnTo>
                  <a:pt x="18288000" y="0"/>
                </a:lnTo>
                <a:lnTo>
                  <a:pt x="18288000" y="8622547"/>
                </a:lnTo>
                <a:lnTo>
                  <a:pt x="0" y="8622547"/>
                </a:lnTo>
                <a:lnTo>
                  <a:pt x="0" y="0"/>
                </a:lnTo>
                <a:close/>
              </a:path>
            </a:pathLst>
          </a:custGeom>
          <a:blipFill>
            <a:blip r:embed="rId6">
              <a:alphaModFix amt="21999"/>
            </a:blip>
            <a:stretch>
              <a:fillRect b="-19303"/>
            </a:stretch>
          </a:blipFill>
        </p:spPr>
        <p:txBody>
          <a:bodyPr/>
          <a:lstStyle/>
          <a:p>
            <a:endParaRPr lang="en-US"/>
          </a:p>
        </p:txBody>
      </p:sp>
      <p:sp>
        <p:nvSpPr>
          <p:cNvPr id="9" name="TextBox 8">
            <a:extLst>
              <a:ext uri="{FF2B5EF4-FFF2-40B4-BE49-F238E27FC236}">
                <a16:creationId xmlns:a16="http://schemas.microsoft.com/office/drawing/2014/main" id="{4D2E6B92-A2A8-C89D-541C-3374E34C2D7D}"/>
              </a:ext>
            </a:extLst>
          </p:cNvPr>
          <p:cNvSpPr txBox="1"/>
          <p:nvPr/>
        </p:nvSpPr>
        <p:spPr>
          <a:xfrm>
            <a:off x="2743200" y="1028700"/>
            <a:ext cx="11963400" cy="1477328"/>
          </a:xfrm>
          <a:prstGeom prst="rect">
            <a:avLst/>
          </a:prstGeom>
          <a:noFill/>
        </p:spPr>
        <p:txBody>
          <a:bodyPr wrap="square" rtlCol="0">
            <a:spAutoFit/>
          </a:bodyPr>
          <a:lstStyle/>
          <a:p>
            <a:pPr algn="ctr"/>
            <a:r>
              <a:rPr lang="en-US" sz="4500" b="1"/>
              <a:t>Roles &amp; Responsibilities: </a:t>
            </a:r>
          </a:p>
          <a:p>
            <a:pPr algn="ctr"/>
            <a:r>
              <a:rPr lang="en-US" sz="4500" b="1"/>
              <a:t>Candidates</a:t>
            </a:r>
          </a:p>
        </p:txBody>
      </p:sp>
      <p:sp>
        <p:nvSpPr>
          <p:cNvPr id="10" name="TextBox 9">
            <a:extLst>
              <a:ext uri="{FF2B5EF4-FFF2-40B4-BE49-F238E27FC236}">
                <a16:creationId xmlns:a16="http://schemas.microsoft.com/office/drawing/2014/main" id="{EAD1313C-0BFC-EF51-8CB4-8FF767D7F31E}"/>
              </a:ext>
            </a:extLst>
          </p:cNvPr>
          <p:cNvSpPr txBox="1"/>
          <p:nvPr/>
        </p:nvSpPr>
        <p:spPr>
          <a:xfrm>
            <a:off x="2971800" y="3238499"/>
            <a:ext cx="11963400" cy="3785652"/>
          </a:xfrm>
          <a:prstGeom prst="rect">
            <a:avLst/>
          </a:prstGeom>
          <a:noFill/>
        </p:spPr>
        <p:txBody>
          <a:bodyPr wrap="square" rtlCol="0">
            <a:spAutoFit/>
          </a:bodyPr>
          <a:lstStyle/>
          <a:p>
            <a:pPr marL="0" indent="0" eaLnBrk="1" hangingPunct="1">
              <a:lnSpc>
                <a:spcPct val="90000"/>
              </a:lnSpc>
              <a:spcBef>
                <a:spcPct val="20000"/>
              </a:spcBef>
              <a:spcAft>
                <a:spcPct val="50000"/>
              </a:spcAft>
              <a:defRPr/>
            </a:pPr>
            <a:r>
              <a:rPr lang="en-US" altLang="en-US" sz="3200">
                <a:latin typeface="Calibri" panose="020F0502020204030204" pitchFamily="34" charset="0"/>
              </a:rPr>
              <a:t>Craft clear and compelling narratives explaining their work and its impacts in the framework of the Departmental, College, and University Standards.</a:t>
            </a:r>
          </a:p>
          <a:p>
            <a:pPr lvl="2" eaLnBrk="1" hangingPunct="1">
              <a:lnSpc>
                <a:spcPct val="90000"/>
              </a:lnSpc>
              <a:spcBef>
                <a:spcPct val="20000"/>
              </a:spcBef>
              <a:spcAft>
                <a:spcPct val="50000"/>
              </a:spcAft>
              <a:buFont typeface="Arial" panose="020B0604020202020204" pitchFamily="34" charset="0"/>
              <a:buChar char="•"/>
              <a:defRPr/>
            </a:pPr>
            <a:r>
              <a:rPr lang="en-US" altLang="en-US" sz="3200">
                <a:latin typeface="Calibri" panose="020F0502020204030204" pitchFamily="34" charset="0"/>
              </a:rPr>
              <a:t>Teaching Portfolio</a:t>
            </a:r>
          </a:p>
          <a:p>
            <a:pPr lvl="2" eaLnBrk="1" hangingPunct="1">
              <a:lnSpc>
                <a:spcPct val="90000"/>
              </a:lnSpc>
              <a:spcBef>
                <a:spcPct val="20000"/>
              </a:spcBef>
              <a:spcAft>
                <a:spcPct val="50000"/>
              </a:spcAft>
              <a:buFont typeface="Arial" panose="020B0604020202020204" pitchFamily="34" charset="0"/>
              <a:buChar char="•"/>
              <a:defRPr/>
            </a:pPr>
            <a:r>
              <a:rPr lang="en-US" altLang="en-US" sz="3200">
                <a:latin typeface="Calibri" panose="020F0502020204030204" pitchFamily="34" charset="0"/>
              </a:rPr>
              <a:t>Research Statement</a:t>
            </a:r>
          </a:p>
          <a:p>
            <a:pPr lvl="2" eaLnBrk="1" hangingPunct="1">
              <a:lnSpc>
                <a:spcPct val="90000"/>
              </a:lnSpc>
              <a:spcBef>
                <a:spcPct val="20000"/>
              </a:spcBef>
              <a:spcAft>
                <a:spcPct val="50000"/>
              </a:spcAft>
              <a:buFont typeface="Arial" panose="020B0604020202020204" pitchFamily="34" charset="0"/>
              <a:buChar char="•"/>
              <a:defRPr/>
            </a:pPr>
            <a:r>
              <a:rPr lang="en-US" altLang="en-US" sz="3200">
                <a:latin typeface="Calibri" panose="020F0502020204030204" pitchFamily="34" charset="0"/>
              </a:rPr>
              <a:t>Administrative Portfolio</a:t>
            </a:r>
          </a:p>
        </p:txBody>
      </p:sp>
      <p:pic>
        <p:nvPicPr>
          <p:cNvPr id="12" name="Picture 11">
            <a:extLst>
              <a:ext uri="{FF2B5EF4-FFF2-40B4-BE49-F238E27FC236}">
                <a16:creationId xmlns:a16="http://schemas.microsoft.com/office/drawing/2014/main" id="{00B1546D-DE60-B184-6838-6CCE6F303CF1}"/>
              </a:ext>
            </a:extLst>
          </p:cNvPr>
          <p:cNvPicPr>
            <a:picLocks noChangeAspect="1"/>
          </p:cNvPicPr>
          <p:nvPr/>
        </p:nvPicPr>
        <p:blipFill>
          <a:blip r:embed="rId7"/>
          <a:stretch>
            <a:fillRect/>
          </a:stretch>
        </p:blipFill>
        <p:spPr>
          <a:xfrm>
            <a:off x="15223985" y="5717857"/>
            <a:ext cx="2612589" cy="2612589"/>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B04EFF-5D71-684E-A748-8BCCF5A81BF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1192182-4808-CC45-93BD-3743ED934E1E}"/>
              </a:ext>
            </a:extLst>
          </p:cNvPr>
          <p:cNvSpPr/>
          <p:nvPr/>
        </p:nvSpPr>
        <p:spPr>
          <a:xfrm>
            <a:off x="521494" y="9070328"/>
            <a:ext cx="2860693" cy="766591"/>
          </a:xfrm>
          <a:custGeom>
            <a:avLst/>
            <a:gdLst/>
            <a:ahLst/>
            <a:cxnLst/>
            <a:rect l="l" t="t" r="r" b="b"/>
            <a:pathLst>
              <a:path w="2860693" h="766591">
                <a:moveTo>
                  <a:pt x="0" y="0"/>
                </a:moveTo>
                <a:lnTo>
                  <a:pt x="2860693" y="0"/>
                </a:lnTo>
                <a:lnTo>
                  <a:pt x="2860693" y="766591"/>
                </a:lnTo>
                <a:lnTo>
                  <a:pt x="0" y="7665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BE7FED40-D2B8-889B-908E-5D18D2B19F77}"/>
              </a:ext>
            </a:extLst>
          </p:cNvPr>
          <p:cNvSpPr/>
          <p:nvPr/>
        </p:nvSpPr>
        <p:spPr>
          <a:xfrm>
            <a:off x="4035160" y="9119162"/>
            <a:ext cx="3065895" cy="668923"/>
          </a:xfrm>
          <a:custGeom>
            <a:avLst/>
            <a:gdLst/>
            <a:ahLst/>
            <a:cxnLst/>
            <a:rect l="l" t="t" r="r" b="b"/>
            <a:pathLst>
              <a:path w="3065895" h="668923">
                <a:moveTo>
                  <a:pt x="0" y="0"/>
                </a:moveTo>
                <a:lnTo>
                  <a:pt x="3065895" y="0"/>
                </a:lnTo>
                <a:lnTo>
                  <a:pt x="3065895" y="668922"/>
                </a:lnTo>
                <a:lnTo>
                  <a:pt x="0" y="6689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a:extLst>
              <a:ext uri="{FF2B5EF4-FFF2-40B4-BE49-F238E27FC236}">
                <a16:creationId xmlns:a16="http://schemas.microsoft.com/office/drawing/2014/main" id="{A3471136-92A8-FCFA-3881-CB0D5496F45B}"/>
              </a:ext>
            </a:extLst>
          </p:cNvPr>
          <p:cNvSpPr txBox="1"/>
          <p:nvPr/>
        </p:nvSpPr>
        <p:spPr>
          <a:xfrm>
            <a:off x="14401800" y="9236453"/>
            <a:ext cx="3223245" cy="406458"/>
          </a:xfrm>
          <a:prstGeom prst="rect">
            <a:avLst/>
          </a:prstGeom>
        </p:spPr>
        <p:txBody>
          <a:bodyPr wrap="square" lIns="0" tIns="0" rIns="0" bIns="0" rtlCol="0" anchor="t">
            <a:spAutoFit/>
          </a:bodyPr>
          <a:lstStyle/>
          <a:p>
            <a:pPr algn="ctr">
              <a:lnSpc>
                <a:spcPts val="3359"/>
              </a:lnSpc>
            </a:pPr>
            <a:r>
              <a:rPr lang="en-US" sz="2400">
                <a:solidFill>
                  <a:srgbClr val="0B6A41"/>
                </a:solidFill>
                <a:latin typeface="Open Sans Condensed Bold"/>
                <a:ea typeface="Open Sans Condensed Bold"/>
                <a:cs typeface="Open Sans Condensed Bold"/>
                <a:sym typeface="Open Sans Condensed Bold"/>
              </a:rPr>
              <a:t>Well-Prepared Candidate</a:t>
            </a:r>
          </a:p>
        </p:txBody>
      </p:sp>
      <p:sp>
        <p:nvSpPr>
          <p:cNvPr id="6" name="TextBox 5">
            <a:extLst>
              <a:ext uri="{FF2B5EF4-FFF2-40B4-BE49-F238E27FC236}">
                <a16:creationId xmlns:a16="http://schemas.microsoft.com/office/drawing/2014/main" id="{CF51A0D9-D21D-355D-EDE5-FB1D0CBCEB87}"/>
              </a:ext>
            </a:extLst>
          </p:cNvPr>
          <p:cNvSpPr txBox="1"/>
          <p:nvPr/>
        </p:nvSpPr>
        <p:spPr>
          <a:xfrm>
            <a:off x="4035160" y="1257300"/>
            <a:ext cx="9067800" cy="784830"/>
          </a:xfrm>
          <a:prstGeom prst="rect">
            <a:avLst/>
          </a:prstGeom>
          <a:noFill/>
        </p:spPr>
        <p:txBody>
          <a:bodyPr wrap="square" rtlCol="0">
            <a:spAutoFit/>
          </a:bodyPr>
          <a:lstStyle/>
          <a:p>
            <a:pPr algn="ctr"/>
            <a:r>
              <a:rPr lang="en-US" sz="4500" b="1"/>
              <a:t>Shared Responsibilities</a:t>
            </a:r>
          </a:p>
        </p:txBody>
      </p:sp>
      <p:sp>
        <p:nvSpPr>
          <p:cNvPr id="8" name="TextBox 7">
            <a:extLst>
              <a:ext uri="{FF2B5EF4-FFF2-40B4-BE49-F238E27FC236}">
                <a16:creationId xmlns:a16="http://schemas.microsoft.com/office/drawing/2014/main" id="{9A7F1C90-25AC-5731-C6BC-2DDACC46FF14}"/>
              </a:ext>
            </a:extLst>
          </p:cNvPr>
          <p:cNvSpPr txBox="1"/>
          <p:nvPr/>
        </p:nvSpPr>
        <p:spPr>
          <a:xfrm>
            <a:off x="3124200" y="2328709"/>
            <a:ext cx="11658600" cy="6007799"/>
          </a:xfrm>
          <a:prstGeom prst="rect">
            <a:avLst/>
          </a:prstGeom>
          <a:noFill/>
        </p:spPr>
        <p:txBody>
          <a:bodyPr wrap="square" rtlCol="0">
            <a:spAutoFit/>
          </a:bodyPr>
          <a:lstStyle/>
          <a:p>
            <a:pPr marL="0" indent="0" eaLnBrk="1" hangingPunct="1">
              <a:spcBef>
                <a:spcPct val="20000"/>
              </a:spcBef>
              <a:defRPr/>
            </a:pPr>
            <a:r>
              <a:rPr lang="en-US" sz="3200" b="1" u="sng"/>
              <a:t>Selecting Referees</a:t>
            </a:r>
            <a:br>
              <a:rPr lang="en-US" altLang="en-US" sz="4000">
                <a:solidFill>
                  <a:srgbClr val="4F6228"/>
                </a:solidFill>
                <a:latin typeface="Calibri" panose="020F0502020204030204" pitchFamily="34" charset="0"/>
                <a:cs typeface="Calibri" panose="020F0502020204030204" pitchFamily="34" charset="0"/>
              </a:rPr>
            </a:br>
            <a:r>
              <a:rPr lang="en-US" altLang="en-US" sz="3200">
                <a:latin typeface="Calibri" panose="020F0502020204030204" pitchFamily="34" charset="0"/>
                <a:cs typeface="Calibri" panose="020F0502020204030204" pitchFamily="34" charset="0"/>
              </a:rPr>
              <a:t>Tenure and promotion to full case files must be reviewed by at least 3 experts in the candidate’s field of research/clinical practice. They only see the research or clinical practice portion of the casefile, the candidate’s CV, and the self assessment document.</a:t>
            </a:r>
            <a:br>
              <a:rPr lang="en-US" altLang="en-US" sz="3200">
                <a:latin typeface="Calibri" panose="020F0502020204030204" pitchFamily="34" charset="0"/>
                <a:cs typeface="Calibri" panose="020F0502020204030204" pitchFamily="34" charset="0"/>
              </a:rPr>
            </a:br>
            <a:endParaRPr lang="en-US" altLang="en-US" sz="3200">
              <a:latin typeface="Calibri" panose="020F0502020204030204" pitchFamily="34" charset="0"/>
              <a:cs typeface="Calibri" panose="020F0502020204030204" pitchFamily="34" charset="0"/>
            </a:endParaRPr>
          </a:p>
          <a:p>
            <a:pPr marL="0" indent="0" eaLnBrk="1" hangingPunct="1">
              <a:spcBef>
                <a:spcPct val="20000"/>
              </a:spcBef>
              <a:defRPr/>
            </a:pPr>
            <a:r>
              <a:rPr lang="en-US" altLang="en-US" sz="3200">
                <a:latin typeface="Calibri" panose="020F0502020204030204" pitchFamily="34" charset="0"/>
                <a:cs typeface="Calibri" panose="020F0502020204030204" pitchFamily="34" charset="0"/>
              </a:rPr>
              <a:t>The University Standards state that </a:t>
            </a:r>
            <a:r>
              <a:rPr lang="ja-JP" altLang="en-US" sz="3200">
                <a:latin typeface="Calibri" panose="020F0502020204030204" pitchFamily="34" charset="0"/>
                <a:cs typeface="Calibri" panose="020F0502020204030204" pitchFamily="34" charset="0"/>
              </a:rPr>
              <a:t>“</a:t>
            </a:r>
            <a:r>
              <a:rPr lang="en-US" altLang="ja-JP" sz="3200">
                <a:latin typeface="Calibri" panose="020F0502020204030204" pitchFamily="34" charset="0"/>
                <a:cs typeface="Calibri" panose="020F0502020204030204" pitchFamily="34" charset="0"/>
              </a:rPr>
              <a:t>the Department Head or Dean, in consultation with committee members, should provide at least half of the names on the list</a:t>
            </a:r>
            <a:r>
              <a:rPr lang="ja-JP" altLang="en-US" sz="3200">
                <a:latin typeface="Calibri" panose="020F0502020204030204" pitchFamily="34" charset="0"/>
                <a:cs typeface="Calibri" panose="020F0502020204030204" pitchFamily="34" charset="0"/>
              </a:rPr>
              <a:t>”</a:t>
            </a:r>
            <a:r>
              <a:rPr lang="en-US" altLang="ja-JP" sz="3200">
                <a:latin typeface="Calibri" panose="020F0502020204030204" pitchFamily="34" charset="0"/>
                <a:cs typeface="Calibri" panose="020F0502020204030204" pitchFamily="34" charset="0"/>
              </a:rPr>
              <a:t>. The candidate reviews the list of all names put forward so any individuals with conflicts of interest can be removed. </a:t>
            </a:r>
          </a:p>
          <a:p>
            <a:endParaRPr lang="en-US"/>
          </a:p>
        </p:txBody>
      </p:sp>
      <p:sp>
        <p:nvSpPr>
          <p:cNvPr id="9" name="Freeform 2">
            <a:extLst>
              <a:ext uri="{FF2B5EF4-FFF2-40B4-BE49-F238E27FC236}">
                <a16:creationId xmlns:a16="http://schemas.microsoft.com/office/drawing/2014/main" id="{961FA2A4-7FA4-08CC-74FF-B69301A8F713}"/>
              </a:ext>
            </a:extLst>
          </p:cNvPr>
          <p:cNvSpPr/>
          <p:nvPr/>
        </p:nvSpPr>
        <p:spPr>
          <a:xfrm>
            <a:off x="0" y="0"/>
            <a:ext cx="18288000" cy="8614498"/>
          </a:xfrm>
          <a:custGeom>
            <a:avLst/>
            <a:gdLst/>
            <a:ahLst/>
            <a:cxnLst/>
            <a:rect l="l" t="t" r="r" b="b"/>
            <a:pathLst>
              <a:path w="18288000" h="8614498">
                <a:moveTo>
                  <a:pt x="0" y="0"/>
                </a:moveTo>
                <a:lnTo>
                  <a:pt x="18288000" y="0"/>
                </a:lnTo>
                <a:lnTo>
                  <a:pt x="18288000" y="8614498"/>
                </a:lnTo>
                <a:lnTo>
                  <a:pt x="0" y="8614498"/>
                </a:lnTo>
                <a:lnTo>
                  <a:pt x="0" y="0"/>
                </a:lnTo>
                <a:close/>
              </a:path>
            </a:pathLst>
          </a:custGeom>
          <a:blipFill>
            <a:blip r:embed="rId6">
              <a:alphaModFix amt="40000"/>
              <a:extLst>
                <a:ext uri="{96DAC541-7B7A-43D3-8B79-37D633B846F1}">
                  <asvg:svgBlip xmlns:asvg="http://schemas.microsoft.com/office/drawing/2016/SVG/main" r:embed="rId7"/>
                </a:ext>
              </a:extLst>
            </a:blip>
            <a:stretch>
              <a:fillRect b="-19414"/>
            </a:stretch>
          </a:blipFill>
        </p:spPr>
        <p:txBody>
          <a:bodyPr/>
          <a:lstStyle/>
          <a:p>
            <a:endParaRPr lang="en-US"/>
          </a:p>
        </p:txBody>
      </p:sp>
    </p:spTree>
    <p:extLst>
      <p:ext uri="{BB962C8B-B14F-4D97-AF65-F5344CB8AC3E}">
        <p14:creationId xmlns:p14="http://schemas.microsoft.com/office/powerpoint/2010/main" val="16682589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7EC381-2B7F-3FC0-6D3D-B5126631849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9CFEFBC-6AD5-FAC7-E0DF-296CCF9050EF}"/>
              </a:ext>
            </a:extLst>
          </p:cNvPr>
          <p:cNvSpPr/>
          <p:nvPr/>
        </p:nvSpPr>
        <p:spPr>
          <a:xfrm>
            <a:off x="521494" y="9070328"/>
            <a:ext cx="2860693" cy="766591"/>
          </a:xfrm>
          <a:custGeom>
            <a:avLst/>
            <a:gdLst/>
            <a:ahLst/>
            <a:cxnLst/>
            <a:rect l="l" t="t" r="r" b="b"/>
            <a:pathLst>
              <a:path w="2860693" h="766591">
                <a:moveTo>
                  <a:pt x="0" y="0"/>
                </a:moveTo>
                <a:lnTo>
                  <a:pt x="2860693" y="0"/>
                </a:lnTo>
                <a:lnTo>
                  <a:pt x="2860693" y="766591"/>
                </a:lnTo>
                <a:lnTo>
                  <a:pt x="0" y="7665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AC846317-A8CB-704C-1FE6-231C4F7CA22F}"/>
              </a:ext>
            </a:extLst>
          </p:cNvPr>
          <p:cNvSpPr/>
          <p:nvPr/>
        </p:nvSpPr>
        <p:spPr>
          <a:xfrm>
            <a:off x="4035160" y="9119162"/>
            <a:ext cx="3065895" cy="668923"/>
          </a:xfrm>
          <a:custGeom>
            <a:avLst/>
            <a:gdLst/>
            <a:ahLst/>
            <a:cxnLst/>
            <a:rect l="l" t="t" r="r" b="b"/>
            <a:pathLst>
              <a:path w="3065895" h="668923">
                <a:moveTo>
                  <a:pt x="0" y="0"/>
                </a:moveTo>
                <a:lnTo>
                  <a:pt x="3065895" y="0"/>
                </a:lnTo>
                <a:lnTo>
                  <a:pt x="3065895" y="668922"/>
                </a:lnTo>
                <a:lnTo>
                  <a:pt x="0" y="6689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1D6753D7-0FC3-E948-F9F7-D64612E9F50D}"/>
              </a:ext>
            </a:extLst>
          </p:cNvPr>
          <p:cNvSpPr/>
          <p:nvPr/>
        </p:nvSpPr>
        <p:spPr>
          <a:xfrm>
            <a:off x="0" y="0"/>
            <a:ext cx="18288000" cy="8614498"/>
          </a:xfrm>
          <a:custGeom>
            <a:avLst/>
            <a:gdLst/>
            <a:ahLst/>
            <a:cxnLst/>
            <a:rect l="l" t="t" r="r" b="b"/>
            <a:pathLst>
              <a:path w="18288000" h="8614498">
                <a:moveTo>
                  <a:pt x="0" y="0"/>
                </a:moveTo>
                <a:lnTo>
                  <a:pt x="18288000" y="0"/>
                </a:lnTo>
                <a:lnTo>
                  <a:pt x="18288000" y="8614498"/>
                </a:lnTo>
                <a:lnTo>
                  <a:pt x="0" y="8614498"/>
                </a:lnTo>
                <a:lnTo>
                  <a:pt x="0" y="0"/>
                </a:lnTo>
                <a:close/>
              </a:path>
            </a:pathLst>
          </a:custGeom>
          <a:blipFill>
            <a:blip r:embed="rId6">
              <a:alphaModFix amt="75000"/>
              <a:extLst>
                <a:ext uri="{96DAC541-7B7A-43D3-8B79-37D633B846F1}">
                  <asvg:svgBlip xmlns:asvg="http://schemas.microsoft.com/office/drawing/2016/SVG/main" r:embed="rId7"/>
                </a:ext>
              </a:extLst>
            </a:blip>
            <a:stretch>
              <a:fillRect b="-19414"/>
            </a:stretch>
          </a:blipFill>
        </p:spPr>
        <p:txBody>
          <a:bodyPr/>
          <a:lstStyle/>
          <a:p>
            <a:endParaRPr lang="en-US"/>
          </a:p>
        </p:txBody>
      </p:sp>
      <p:sp>
        <p:nvSpPr>
          <p:cNvPr id="5" name="TextBox 5">
            <a:extLst>
              <a:ext uri="{FF2B5EF4-FFF2-40B4-BE49-F238E27FC236}">
                <a16:creationId xmlns:a16="http://schemas.microsoft.com/office/drawing/2014/main" id="{66DDECBB-4FA8-F346-3184-2C096DBCEAE7}"/>
              </a:ext>
            </a:extLst>
          </p:cNvPr>
          <p:cNvSpPr txBox="1"/>
          <p:nvPr/>
        </p:nvSpPr>
        <p:spPr>
          <a:xfrm>
            <a:off x="14401800" y="9236453"/>
            <a:ext cx="3223245" cy="406458"/>
          </a:xfrm>
          <a:prstGeom prst="rect">
            <a:avLst/>
          </a:prstGeom>
        </p:spPr>
        <p:txBody>
          <a:bodyPr wrap="square" lIns="0" tIns="0" rIns="0" bIns="0" rtlCol="0" anchor="t">
            <a:spAutoFit/>
          </a:bodyPr>
          <a:lstStyle/>
          <a:p>
            <a:pPr algn="ctr">
              <a:lnSpc>
                <a:spcPts val="3359"/>
              </a:lnSpc>
            </a:pPr>
            <a:r>
              <a:rPr lang="en-US" sz="2400">
                <a:solidFill>
                  <a:srgbClr val="0B6A41"/>
                </a:solidFill>
                <a:latin typeface="Open Sans Condensed Bold"/>
                <a:ea typeface="Open Sans Condensed Bold"/>
                <a:cs typeface="Open Sans Condensed Bold"/>
                <a:sym typeface="Open Sans Condensed Bold"/>
              </a:rPr>
              <a:t>Well-Prepared Candidate</a:t>
            </a:r>
          </a:p>
        </p:txBody>
      </p:sp>
      <p:sp>
        <p:nvSpPr>
          <p:cNvPr id="6" name="TextBox 5">
            <a:extLst>
              <a:ext uri="{FF2B5EF4-FFF2-40B4-BE49-F238E27FC236}">
                <a16:creationId xmlns:a16="http://schemas.microsoft.com/office/drawing/2014/main" id="{747EB447-5ACD-F74D-0953-311141649069}"/>
              </a:ext>
            </a:extLst>
          </p:cNvPr>
          <p:cNvSpPr txBox="1"/>
          <p:nvPr/>
        </p:nvSpPr>
        <p:spPr>
          <a:xfrm>
            <a:off x="2743200" y="1028700"/>
            <a:ext cx="11476813" cy="784830"/>
          </a:xfrm>
          <a:prstGeom prst="rect">
            <a:avLst/>
          </a:prstGeom>
          <a:noFill/>
        </p:spPr>
        <p:txBody>
          <a:bodyPr wrap="square" rtlCol="0">
            <a:spAutoFit/>
          </a:bodyPr>
          <a:lstStyle/>
          <a:p>
            <a:pPr algn="ctr"/>
            <a:r>
              <a:rPr lang="en-US" sz="4500" b="1"/>
              <a:t>Shared Responsibilities</a:t>
            </a:r>
          </a:p>
        </p:txBody>
      </p:sp>
      <p:sp>
        <p:nvSpPr>
          <p:cNvPr id="7" name="TextBox 6">
            <a:extLst>
              <a:ext uri="{FF2B5EF4-FFF2-40B4-BE49-F238E27FC236}">
                <a16:creationId xmlns:a16="http://schemas.microsoft.com/office/drawing/2014/main" id="{BA3CD851-BE97-B7C2-A076-36C4AC270ED9}"/>
              </a:ext>
            </a:extLst>
          </p:cNvPr>
          <p:cNvSpPr txBox="1"/>
          <p:nvPr/>
        </p:nvSpPr>
        <p:spPr>
          <a:xfrm>
            <a:off x="2286000" y="2551016"/>
            <a:ext cx="13335000" cy="2831544"/>
          </a:xfrm>
          <a:prstGeom prst="rect">
            <a:avLst/>
          </a:prstGeom>
          <a:noFill/>
        </p:spPr>
        <p:txBody>
          <a:bodyPr wrap="square" rtlCol="0">
            <a:spAutoFit/>
          </a:bodyPr>
          <a:lstStyle/>
          <a:p>
            <a:pPr eaLnBrk="1" hangingPunct="1">
              <a:lnSpc>
                <a:spcPct val="90000"/>
              </a:lnSpc>
              <a:spcBef>
                <a:spcPct val="20000"/>
              </a:spcBef>
              <a:buFont typeface="Arial" panose="020B0604020202020204" pitchFamily="34" charset="0"/>
              <a:buNone/>
            </a:pPr>
            <a:r>
              <a:rPr lang="en-US" altLang="en-US" sz="3200" b="1" u="sng">
                <a:latin typeface="Calibri" panose="020F0502020204030204" pitchFamily="34" charset="0"/>
              </a:rPr>
              <a:t>Teaching Evaluations:</a:t>
            </a:r>
          </a:p>
          <a:p>
            <a:pPr eaLnBrk="1" hangingPunct="1">
              <a:lnSpc>
                <a:spcPct val="90000"/>
              </a:lnSpc>
              <a:spcBef>
                <a:spcPct val="20000"/>
              </a:spcBef>
              <a:buFont typeface="Arial" panose="020B0604020202020204" pitchFamily="34" charset="0"/>
              <a:buNone/>
            </a:pPr>
            <a:endParaRPr lang="en-US" altLang="en-US" sz="3200" b="1" u="sng">
              <a:latin typeface="Calibri" panose="020F0502020204030204" pitchFamily="34" charset="0"/>
            </a:endParaRPr>
          </a:p>
          <a:p>
            <a:pPr marL="457200" indent="-457200" eaLnBrk="1" hangingPunct="1">
              <a:spcBef>
                <a:spcPts val="0"/>
              </a:spcBef>
              <a:spcAft>
                <a:spcPts val="0"/>
              </a:spcAft>
              <a:buFont typeface="Arial" panose="020B0604020202020204" pitchFamily="34" charset="0"/>
              <a:buChar char="•"/>
              <a:defRPr/>
            </a:pPr>
            <a:r>
              <a:rPr lang="en-US" altLang="en-US" sz="3200">
                <a:solidFill>
                  <a:srgbClr val="000000"/>
                </a:solidFill>
                <a:latin typeface="Calibri" panose="020F0502020204030204" pitchFamily="34" charset="0"/>
                <a:cs typeface="Calibri" panose="020F0502020204030204" pitchFamily="34" charset="0"/>
              </a:rPr>
              <a:t>Both </a:t>
            </a:r>
            <a:r>
              <a:rPr lang="en-US" altLang="en-US" sz="3200" b="1" u="sng">
                <a:solidFill>
                  <a:srgbClr val="000000"/>
                </a:solidFill>
                <a:latin typeface="Calibri" panose="020F0502020204030204" pitchFamily="34" charset="0"/>
                <a:cs typeface="Calibri" panose="020F0502020204030204" pitchFamily="34" charset="0"/>
              </a:rPr>
              <a:t>student</a:t>
            </a:r>
            <a:r>
              <a:rPr lang="en-US" altLang="en-US" sz="3200">
                <a:solidFill>
                  <a:srgbClr val="000000"/>
                </a:solidFill>
                <a:latin typeface="Calibri" panose="020F0502020204030204" pitchFamily="34" charset="0"/>
                <a:cs typeface="Calibri" panose="020F0502020204030204" pitchFamily="34" charset="0"/>
              </a:rPr>
              <a:t> and </a:t>
            </a:r>
            <a:r>
              <a:rPr lang="en-US" altLang="en-US" sz="3200" b="1" u="sng">
                <a:solidFill>
                  <a:srgbClr val="000000"/>
                </a:solidFill>
                <a:latin typeface="Calibri" panose="020F0502020204030204" pitchFamily="34" charset="0"/>
                <a:cs typeface="Calibri" panose="020F0502020204030204" pitchFamily="34" charset="0"/>
              </a:rPr>
              <a:t>peer</a:t>
            </a:r>
            <a:r>
              <a:rPr lang="en-US" altLang="en-US" sz="3200">
                <a:solidFill>
                  <a:srgbClr val="000000"/>
                </a:solidFill>
                <a:latin typeface="Calibri" panose="020F0502020204030204" pitchFamily="34" charset="0"/>
                <a:cs typeface="Calibri" panose="020F0502020204030204" pitchFamily="34" charset="0"/>
              </a:rPr>
              <a:t> evaluations are a mandatory part of the case file. </a:t>
            </a:r>
          </a:p>
          <a:p>
            <a:pPr eaLnBrk="1" hangingPunct="1">
              <a:spcBef>
                <a:spcPts val="0"/>
              </a:spcBef>
              <a:spcAft>
                <a:spcPts val="0"/>
              </a:spcAft>
              <a:defRPr/>
            </a:pPr>
            <a:endParaRPr lang="en-US" altLang="en-US" sz="3200">
              <a:solidFill>
                <a:srgbClr val="000000"/>
              </a:solidFill>
              <a:latin typeface="Calibri" panose="020F0502020204030204" pitchFamily="34" charset="0"/>
              <a:cs typeface="Calibri" panose="020F0502020204030204" pitchFamily="34" charset="0"/>
            </a:endParaRPr>
          </a:p>
          <a:p>
            <a:pPr marL="457200" indent="-457200" eaLnBrk="1" hangingPunct="1">
              <a:spcBef>
                <a:spcPts val="0"/>
              </a:spcBef>
              <a:spcAft>
                <a:spcPts val="0"/>
              </a:spcAft>
              <a:buFont typeface="Arial" panose="020B0604020202020204" pitchFamily="34" charset="0"/>
              <a:buChar char="•"/>
              <a:defRPr/>
            </a:pPr>
            <a:r>
              <a:rPr lang="en-US" altLang="en-US" sz="3200">
                <a:solidFill>
                  <a:srgbClr val="000000"/>
                </a:solidFill>
                <a:latin typeface="Calibri" panose="020F0502020204030204" pitchFamily="34" charset="0"/>
                <a:cs typeface="Calibri" panose="020F0502020204030204" pitchFamily="34" charset="0"/>
              </a:rPr>
              <a:t>The requirements are a </a:t>
            </a:r>
            <a:r>
              <a:rPr lang="ja-JP" altLang="en-US" sz="3200" u="sng">
                <a:solidFill>
                  <a:srgbClr val="000000"/>
                </a:solidFill>
                <a:latin typeface="Calibri" panose="020F0502020204030204" pitchFamily="34" charset="0"/>
                <a:cs typeface="Calibri" panose="020F0502020204030204" pitchFamily="34" charset="0"/>
              </a:rPr>
              <a:t>“</a:t>
            </a:r>
            <a:r>
              <a:rPr lang="en-US" altLang="ja-JP" sz="3200" b="1" u="sng">
                <a:solidFill>
                  <a:srgbClr val="000000"/>
                </a:solidFill>
                <a:latin typeface="Calibri" panose="020F0502020204030204" pitchFamily="34" charset="0"/>
                <a:cs typeface="Calibri" panose="020F0502020204030204" pitchFamily="34" charset="0"/>
              </a:rPr>
              <a:t>series of evaluations, over a period of time</a:t>
            </a:r>
            <a:r>
              <a:rPr lang="ja-JP" altLang="en-US" sz="3200" b="1" u="sng">
                <a:solidFill>
                  <a:srgbClr val="000000"/>
                </a:solidFill>
                <a:latin typeface="Calibri" panose="020F0502020204030204" pitchFamily="34" charset="0"/>
                <a:cs typeface="Calibri" panose="020F0502020204030204" pitchFamily="34" charset="0"/>
              </a:rPr>
              <a:t>”</a:t>
            </a:r>
            <a:r>
              <a:rPr lang="en-US" altLang="ja-JP" sz="3200" b="1" u="sng">
                <a:solidFill>
                  <a:srgbClr val="000000"/>
                </a:solidFill>
                <a:latin typeface="Calibri" panose="020F0502020204030204" pitchFamily="34" charset="0"/>
                <a:cs typeface="Calibri" panose="020F0502020204030204" pitchFamily="34" charset="0"/>
              </a:rPr>
              <a:t> </a:t>
            </a:r>
          </a:p>
          <a:p>
            <a:endParaRPr lang="en-US"/>
          </a:p>
        </p:txBody>
      </p:sp>
      <p:pic>
        <p:nvPicPr>
          <p:cNvPr id="9" name="Picture 8">
            <a:extLst>
              <a:ext uri="{FF2B5EF4-FFF2-40B4-BE49-F238E27FC236}">
                <a16:creationId xmlns:a16="http://schemas.microsoft.com/office/drawing/2014/main" id="{799F1491-36B2-695F-5342-0BC73D05E4D7}"/>
              </a:ext>
            </a:extLst>
          </p:cNvPr>
          <p:cNvPicPr>
            <a:picLocks noChangeAspect="1"/>
          </p:cNvPicPr>
          <p:nvPr/>
        </p:nvPicPr>
        <p:blipFill>
          <a:blip r:embed="rId8"/>
          <a:stretch>
            <a:fillRect/>
          </a:stretch>
        </p:blipFill>
        <p:spPr>
          <a:xfrm>
            <a:off x="6934200" y="5807599"/>
            <a:ext cx="2804945" cy="2804945"/>
          </a:xfrm>
          <a:prstGeom prst="rect">
            <a:avLst/>
          </a:prstGeom>
        </p:spPr>
      </p:pic>
    </p:spTree>
    <p:extLst>
      <p:ext uri="{BB962C8B-B14F-4D97-AF65-F5344CB8AC3E}">
        <p14:creationId xmlns:p14="http://schemas.microsoft.com/office/powerpoint/2010/main" val="3181964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9D15AC-7411-972E-D4E5-55733A3AEAD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DB77726-4424-48C6-558E-5D5141724FEC}"/>
              </a:ext>
            </a:extLst>
          </p:cNvPr>
          <p:cNvSpPr/>
          <p:nvPr/>
        </p:nvSpPr>
        <p:spPr>
          <a:xfrm>
            <a:off x="521494" y="9070328"/>
            <a:ext cx="2860693" cy="766591"/>
          </a:xfrm>
          <a:custGeom>
            <a:avLst/>
            <a:gdLst/>
            <a:ahLst/>
            <a:cxnLst/>
            <a:rect l="l" t="t" r="r" b="b"/>
            <a:pathLst>
              <a:path w="2860693" h="766591">
                <a:moveTo>
                  <a:pt x="0" y="0"/>
                </a:moveTo>
                <a:lnTo>
                  <a:pt x="2860693" y="0"/>
                </a:lnTo>
                <a:lnTo>
                  <a:pt x="2860693" y="766591"/>
                </a:lnTo>
                <a:lnTo>
                  <a:pt x="0" y="7665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5AC051E4-6B9D-352E-5929-2F5B22E325D5}"/>
              </a:ext>
            </a:extLst>
          </p:cNvPr>
          <p:cNvSpPr/>
          <p:nvPr/>
        </p:nvSpPr>
        <p:spPr>
          <a:xfrm>
            <a:off x="4035160" y="9119162"/>
            <a:ext cx="3065895" cy="668923"/>
          </a:xfrm>
          <a:custGeom>
            <a:avLst/>
            <a:gdLst/>
            <a:ahLst/>
            <a:cxnLst/>
            <a:rect l="l" t="t" r="r" b="b"/>
            <a:pathLst>
              <a:path w="3065895" h="668923">
                <a:moveTo>
                  <a:pt x="0" y="0"/>
                </a:moveTo>
                <a:lnTo>
                  <a:pt x="3065895" y="0"/>
                </a:lnTo>
                <a:lnTo>
                  <a:pt x="3065895" y="668922"/>
                </a:lnTo>
                <a:lnTo>
                  <a:pt x="0" y="6689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a:extLst>
              <a:ext uri="{FF2B5EF4-FFF2-40B4-BE49-F238E27FC236}">
                <a16:creationId xmlns:a16="http://schemas.microsoft.com/office/drawing/2014/main" id="{33669D6A-14C9-7EFC-CEB1-ACFCE1F22F36}"/>
              </a:ext>
            </a:extLst>
          </p:cNvPr>
          <p:cNvGrpSpPr/>
          <p:nvPr/>
        </p:nvGrpSpPr>
        <p:grpSpPr>
          <a:xfrm>
            <a:off x="0" y="0"/>
            <a:ext cx="18288000" cy="8622547"/>
            <a:chOff x="0" y="0"/>
            <a:chExt cx="4816593" cy="2270959"/>
          </a:xfrm>
        </p:grpSpPr>
        <p:sp>
          <p:nvSpPr>
            <p:cNvPr id="5" name="Freeform 5">
              <a:extLst>
                <a:ext uri="{FF2B5EF4-FFF2-40B4-BE49-F238E27FC236}">
                  <a16:creationId xmlns:a16="http://schemas.microsoft.com/office/drawing/2014/main" id="{9D38A363-BE41-A91B-19C9-1CF6E52E5208}"/>
                </a:ext>
              </a:extLst>
            </p:cNvPr>
            <p:cNvSpPr/>
            <p:nvPr/>
          </p:nvSpPr>
          <p:spPr>
            <a:xfrm>
              <a:off x="0" y="0"/>
              <a:ext cx="4816592" cy="2270959"/>
            </a:xfrm>
            <a:custGeom>
              <a:avLst/>
              <a:gdLst/>
              <a:ahLst/>
              <a:cxnLst/>
              <a:rect l="l" t="t" r="r" b="b"/>
              <a:pathLst>
                <a:path w="4816592" h="2270959">
                  <a:moveTo>
                    <a:pt x="0" y="0"/>
                  </a:moveTo>
                  <a:lnTo>
                    <a:pt x="4816592" y="0"/>
                  </a:lnTo>
                  <a:lnTo>
                    <a:pt x="4816592" y="2270959"/>
                  </a:lnTo>
                  <a:lnTo>
                    <a:pt x="0" y="2270959"/>
                  </a:lnTo>
                  <a:close/>
                </a:path>
              </a:pathLst>
            </a:custGeom>
            <a:solidFill>
              <a:srgbClr val="D6D6D4">
                <a:alpha val="49804"/>
              </a:srgbClr>
            </a:solidFill>
          </p:spPr>
          <p:txBody>
            <a:bodyPr/>
            <a:lstStyle/>
            <a:p>
              <a:endParaRPr lang="en-US"/>
            </a:p>
          </p:txBody>
        </p:sp>
        <p:sp>
          <p:nvSpPr>
            <p:cNvPr id="6" name="TextBox 6">
              <a:extLst>
                <a:ext uri="{FF2B5EF4-FFF2-40B4-BE49-F238E27FC236}">
                  <a16:creationId xmlns:a16="http://schemas.microsoft.com/office/drawing/2014/main" id="{9DF89118-66C5-0AD2-B399-F384825B9BC8}"/>
                </a:ext>
              </a:extLst>
            </p:cNvPr>
            <p:cNvSpPr txBox="1"/>
            <p:nvPr/>
          </p:nvSpPr>
          <p:spPr>
            <a:xfrm>
              <a:off x="0" y="-38100"/>
              <a:ext cx="4816593" cy="2309059"/>
            </a:xfrm>
            <a:prstGeom prst="rect">
              <a:avLst/>
            </a:prstGeom>
          </p:spPr>
          <p:txBody>
            <a:bodyPr lIns="50800" tIns="50800" rIns="50800" bIns="50800" rtlCol="0" anchor="ctr"/>
            <a:lstStyle/>
            <a:p>
              <a:pPr algn="ctr">
                <a:lnSpc>
                  <a:spcPts val="3359"/>
                </a:lnSpc>
              </a:pPr>
              <a:endParaRPr/>
            </a:p>
          </p:txBody>
        </p:sp>
      </p:grpSp>
      <p:sp>
        <p:nvSpPr>
          <p:cNvPr id="7" name="Freeform 7">
            <a:extLst>
              <a:ext uri="{FF2B5EF4-FFF2-40B4-BE49-F238E27FC236}">
                <a16:creationId xmlns:a16="http://schemas.microsoft.com/office/drawing/2014/main" id="{229CDD26-8761-2FB2-D907-A4D8A5A21814}"/>
              </a:ext>
            </a:extLst>
          </p:cNvPr>
          <p:cNvSpPr/>
          <p:nvPr/>
        </p:nvSpPr>
        <p:spPr>
          <a:xfrm>
            <a:off x="0" y="0"/>
            <a:ext cx="18288000" cy="8614498"/>
          </a:xfrm>
          <a:custGeom>
            <a:avLst/>
            <a:gdLst/>
            <a:ahLst/>
            <a:cxnLst/>
            <a:rect l="l" t="t" r="r" b="b"/>
            <a:pathLst>
              <a:path w="18288000" h="8614498">
                <a:moveTo>
                  <a:pt x="0" y="0"/>
                </a:moveTo>
                <a:lnTo>
                  <a:pt x="18288000" y="0"/>
                </a:lnTo>
                <a:lnTo>
                  <a:pt x="18288000" y="8614498"/>
                </a:lnTo>
                <a:lnTo>
                  <a:pt x="0" y="8614498"/>
                </a:lnTo>
                <a:lnTo>
                  <a:pt x="0" y="0"/>
                </a:lnTo>
                <a:close/>
              </a:path>
            </a:pathLst>
          </a:custGeom>
          <a:blipFill>
            <a:blip r:embed="rId6">
              <a:alphaModFix amt="35000"/>
              <a:extLst>
                <a:ext uri="{96DAC541-7B7A-43D3-8B79-37D633B846F1}">
                  <asvg:svgBlip xmlns:asvg="http://schemas.microsoft.com/office/drawing/2016/SVG/main" r:embed="rId7"/>
                </a:ext>
              </a:extLst>
            </a:blip>
            <a:stretch>
              <a:fillRect b="-19414"/>
            </a:stretch>
          </a:blipFill>
        </p:spPr>
        <p:txBody>
          <a:bodyPr/>
          <a:lstStyle/>
          <a:p>
            <a:endParaRPr lang="en-US"/>
          </a:p>
        </p:txBody>
      </p:sp>
      <p:sp>
        <p:nvSpPr>
          <p:cNvPr id="8" name="TextBox 8">
            <a:extLst>
              <a:ext uri="{FF2B5EF4-FFF2-40B4-BE49-F238E27FC236}">
                <a16:creationId xmlns:a16="http://schemas.microsoft.com/office/drawing/2014/main" id="{9E7D23E8-1431-7EC6-661E-D69E515F7660}"/>
              </a:ext>
            </a:extLst>
          </p:cNvPr>
          <p:cNvSpPr txBox="1"/>
          <p:nvPr/>
        </p:nvSpPr>
        <p:spPr>
          <a:xfrm>
            <a:off x="14630400" y="9236453"/>
            <a:ext cx="2994645" cy="406458"/>
          </a:xfrm>
          <a:prstGeom prst="rect">
            <a:avLst/>
          </a:prstGeom>
        </p:spPr>
        <p:txBody>
          <a:bodyPr wrap="square" lIns="0" tIns="0" rIns="0" bIns="0" rtlCol="0" anchor="t">
            <a:spAutoFit/>
          </a:bodyPr>
          <a:lstStyle/>
          <a:p>
            <a:pPr algn="ctr">
              <a:lnSpc>
                <a:spcPts val="3359"/>
              </a:lnSpc>
            </a:pPr>
            <a:r>
              <a:rPr lang="en-US" sz="2400">
                <a:solidFill>
                  <a:srgbClr val="0B6A41"/>
                </a:solidFill>
                <a:latin typeface="Open Sans Condensed Bold"/>
                <a:ea typeface="Open Sans Condensed Bold"/>
                <a:cs typeface="Open Sans Condensed Bold"/>
                <a:sym typeface="Open Sans Condensed Bold"/>
              </a:rPr>
              <a:t>Well-Prepared Candidate</a:t>
            </a:r>
          </a:p>
        </p:txBody>
      </p:sp>
      <p:sp>
        <p:nvSpPr>
          <p:cNvPr id="9" name="TextBox 8">
            <a:extLst>
              <a:ext uri="{FF2B5EF4-FFF2-40B4-BE49-F238E27FC236}">
                <a16:creationId xmlns:a16="http://schemas.microsoft.com/office/drawing/2014/main" id="{6693CCB8-1E5E-FCBD-11B7-A419FF835FC6}"/>
              </a:ext>
            </a:extLst>
          </p:cNvPr>
          <p:cNvSpPr txBox="1"/>
          <p:nvPr/>
        </p:nvSpPr>
        <p:spPr>
          <a:xfrm>
            <a:off x="2971800" y="644644"/>
            <a:ext cx="10896600" cy="1446550"/>
          </a:xfrm>
          <a:prstGeom prst="rect">
            <a:avLst/>
          </a:prstGeom>
          <a:noFill/>
        </p:spPr>
        <p:txBody>
          <a:bodyPr wrap="square" rtlCol="0">
            <a:spAutoFit/>
          </a:bodyPr>
          <a:lstStyle/>
          <a:p>
            <a:pPr algn="ctr"/>
            <a:r>
              <a:rPr lang="en-US" sz="4400" b="1"/>
              <a:t>Best Practices:</a:t>
            </a:r>
          </a:p>
          <a:p>
            <a:pPr algn="ctr"/>
            <a:r>
              <a:rPr lang="en-US" sz="4400" b="1"/>
              <a:t>Completing Forms</a:t>
            </a:r>
          </a:p>
        </p:txBody>
      </p:sp>
      <p:sp>
        <p:nvSpPr>
          <p:cNvPr id="10" name="TextBox 9">
            <a:extLst>
              <a:ext uri="{FF2B5EF4-FFF2-40B4-BE49-F238E27FC236}">
                <a16:creationId xmlns:a16="http://schemas.microsoft.com/office/drawing/2014/main" id="{77D8B0C7-5A30-6769-E7C5-B1D379DE2F48}"/>
              </a:ext>
            </a:extLst>
          </p:cNvPr>
          <p:cNvSpPr txBox="1"/>
          <p:nvPr/>
        </p:nvSpPr>
        <p:spPr>
          <a:xfrm>
            <a:off x="2362200" y="2399258"/>
            <a:ext cx="13258800" cy="6352508"/>
          </a:xfrm>
          <a:prstGeom prst="rect">
            <a:avLst/>
          </a:prstGeom>
          <a:noFill/>
        </p:spPr>
        <p:txBody>
          <a:bodyPr wrap="square" rtlCol="0">
            <a:spAutoFit/>
          </a:bodyPr>
          <a:lstStyle/>
          <a:p>
            <a:pPr lvl="1" eaLnBrk="1" hangingPunct="1">
              <a:lnSpc>
                <a:spcPct val="85000"/>
              </a:lnSpc>
              <a:spcBef>
                <a:spcPct val="50000"/>
              </a:spcBef>
              <a:spcAft>
                <a:spcPct val="20000"/>
              </a:spcAft>
              <a:buFont typeface="Arial" panose="020B0604020202020204" pitchFamily="34" charset="0"/>
              <a:buChar char="•"/>
            </a:pPr>
            <a:r>
              <a:rPr lang="en-US" altLang="en-US" sz="3200" b="1" u="sng">
                <a:latin typeface="Calibri" panose="020F0502020204030204" pitchFamily="34" charset="0"/>
              </a:rPr>
              <a:t>Must</a:t>
            </a:r>
            <a:r>
              <a:rPr lang="en-US" altLang="en-US" sz="3200">
                <a:latin typeface="Calibri" panose="020F0502020204030204" pitchFamily="34" charset="0"/>
              </a:rPr>
              <a:t> indicate the quality and significance of the candidate</a:t>
            </a:r>
            <a:r>
              <a:rPr lang="en-CA" altLang="en-US" sz="3200">
                <a:latin typeface="Calibri" panose="020F0502020204030204" pitchFamily="34" charset="0"/>
              </a:rPr>
              <a:t>’</a:t>
            </a:r>
            <a:r>
              <a:rPr lang="en-US" altLang="ja-JP" sz="3200">
                <a:latin typeface="Calibri" panose="020F0502020204030204" pitchFamily="34" charset="0"/>
              </a:rPr>
              <a:t>s work and how it was assessed.</a:t>
            </a:r>
          </a:p>
          <a:p>
            <a:pPr lvl="1" eaLnBrk="1" hangingPunct="1">
              <a:lnSpc>
                <a:spcPct val="80000"/>
              </a:lnSpc>
              <a:spcBef>
                <a:spcPct val="50000"/>
              </a:spcBef>
              <a:spcAft>
                <a:spcPct val="50000"/>
              </a:spcAft>
              <a:buFont typeface="Arial" panose="020B0604020202020204" pitchFamily="34" charset="0"/>
              <a:buChar char="•"/>
            </a:pPr>
            <a:r>
              <a:rPr lang="en-US" altLang="en-US" sz="3200" b="1" u="sng">
                <a:latin typeface="Calibri" panose="020F0502020204030204" pitchFamily="34" charset="0"/>
              </a:rPr>
              <a:t>Must</a:t>
            </a:r>
            <a:r>
              <a:rPr lang="en-US" altLang="en-US" sz="3200">
                <a:latin typeface="Calibri" panose="020F0502020204030204" pitchFamily="34" charset="0"/>
              </a:rPr>
              <a:t> explain the decision at the department level and include both </a:t>
            </a:r>
            <a:r>
              <a:rPr lang="en-US" altLang="en-US" sz="3200" b="1" u="sng">
                <a:latin typeface="Calibri" panose="020F0502020204030204" pitchFamily="34" charset="0"/>
              </a:rPr>
              <a:t>majority and minority</a:t>
            </a:r>
            <a:r>
              <a:rPr lang="en-US" altLang="en-US" sz="3200" b="1">
                <a:latin typeface="Calibri" panose="020F0502020204030204" pitchFamily="34" charset="0"/>
              </a:rPr>
              <a:t> </a:t>
            </a:r>
            <a:r>
              <a:rPr lang="en-US" altLang="en-US" sz="3200">
                <a:latin typeface="Calibri" panose="020F0502020204030204" pitchFamily="34" charset="0"/>
              </a:rPr>
              <a:t>views.</a:t>
            </a:r>
          </a:p>
          <a:p>
            <a:pPr lvl="1" eaLnBrk="1" hangingPunct="1">
              <a:lnSpc>
                <a:spcPct val="65000"/>
              </a:lnSpc>
              <a:spcBef>
                <a:spcPct val="50000"/>
              </a:spcBef>
              <a:spcAft>
                <a:spcPct val="50000"/>
              </a:spcAft>
              <a:buFont typeface="Arial" panose="020B0604020202020204" pitchFamily="34" charset="0"/>
              <a:buChar char="•"/>
            </a:pPr>
            <a:r>
              <a:rPr lang="en-US" altLang="en-US" sz="3200" b="1" u="sng">
                <a:latin typeface="Calibri" panose="020F0502020204030204" pitchFamily="34" charset="0"/>
              </a:rPr>
              <a:t>Must</a:t>
            </a:r>
            <a:r>
              <a:rPr lang="en-US" altLang="en-US" sz="3200">
                <a:latin typeface="Calibri" panose="020F0502020204030204" pitchFamily="34" charset="0"/>
              </a:rPr>
              <a:t> address </a:t>
            </a:r>
            <a:r>
              <a:rPr lang="en-US" altLang="en-US" sz="3200" b="1" u="sng">
                <a:latin typeface="Calibri" panose="020F0502020204030204" pitchFamily="34" charset="0"/>
              </a:rPr>
              <a:t>all</a:t>
            </a:r>
            <a:r>
              <a:rPr lang="en-US" altLang="en-US" sz="3200">
                <a:latin typeface="Calibri" panose="020F0502020204030204" pitchFamily="34" charset="0"/>
              </a:rPr>
              <a:t> of the categories of assessment.</a:t>
            </a:r>
          </a:p>
          <a:p>
            <a:pPr lvl="1" eaLnBrk="1" hangingPunct="1">
              <a:lnSpc>
                <a:spcPct val="80000"/>
              </a:lnSpc>
              <a:spcBef>
                <a:spcPct val="50000"/>
              </a:spcBef>
              <a:spcAft>
                <a:spcPct val="50000"/>
              </a:spcAft>
              <a:buFont typeface="Arial" panose="020B0604020202020204" pitchFamily="34" charset="0"/>
              <a:buChar char="•"/>
            </a:pPr>
            <a:r>
              <a:rPr lang="en-US" altLang="en-US" sz="3200" b="1" u="sng">
                <a:latin typeface="Calibri" panose="020F0502020204030204" pitchFamily="34" charset="0"/>
              </a:rPr>
              <a:t>Must</a:t>
            </a:r>
            <a:r>
              <a:rPr lang="en-US" altLang="en-US" sz="3200">
                <a:latin typeface="Calibri" panose="020F0502020204030204" pitchFamily="34" charset="0"/>
              </a:rPr>
              <a:t> be directly and clearly linked to the appropriate standards. Direct references to additional requirements in department and college standards must be included.</a:t>
            </a:r>
          </a:p>
          <a:p>
            <a:pPr lvl="1" eaLnBrk="1" hangingPunct="1">
              <a:lnSpc>
                <a:spcPct val="80000"/>
              </a:lnSpc>
              <a:spcBef>
                <a:spcPct val="50000"/>
              </a:spcBef>
              <a:spcAft>
                <a:spcPct val="50000"/>
              </a:spcAft>
              <a:buFont typeface="Arial" panose="020B0604020202020204" pitchFamily="34" charset="0"/>
              <a:buChar char="•"/>
            </a:pPr>
            <a:r>
              <a:rPr lang="en-US" altLang="en-US" sz="3200" b="1" u="sng">
                <a:latin typeface="Calibri" panose="020F0502020204030204" pitchFamily="34" charset="0"/>
                <a:cs typeface="Calibri" panose="020F0502020204030204" pitchFamily="34" charset="0"/>
              </a:rPr>
              <a:t>The votes need to add up</a:t>
            </a:r>
            <a:r>
              <a:rPr lang="en-US" altLang="en-US" sz="3200">
                <a:latin typeface="Calibri" panose="020F0502020204030204" pitchFamily="34" charset="0"/>
                <a:cs typeface="Calibri" panose="020F0502020204030204" pitchFamily="34" charset="0"/>
              </a:rPr>
              <a:t> - for tenure and promotion cases, a negative vote in any one category should translate to a negative vote for the case.</a:t>
            </a:r>
          </a:p>
          <a:p>
            <a:endParaRPr lang="en-US"/>
          </a:p>
        </p:txBody>
      </p:sp>
    </p:spTree>
    <p:extLst>
      <p:ext uri="{BB962C8B-B14F-4D97-AF65-F5344CB8AC3E}">
        <p14:creationId xmlns:p14="http://schemas.microsoft.com/office/powerpoint/2010/main" val="17863857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87FC2-5747-5F77-DA77-9A84090D54E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8A29F90-D3B5-3D0B-DA9D-F61D4F42EBF8}"/>
              </a:ext>
            </a:extLst>
          </p:cNvPr>
          <p:cNvSpPr/>
          <p:nvPr/>
        </p:nvSpPr>
        <p:spPr>
          <a:xfrm>
            <a:off x="521494" y="9070328"/>
            <a:ext cx="2860693" cy="766591"/>
          </a:xfrm>
          <a:custGeom>
            <a:avLst/>
            <a:gdLst/>
            <a:ahLst/>
            <a:cxnLst/>
            <a:rect l="l" t="t" r="r" b="b"/>
            <a:pathLst>
              <a:path w="2860693" h="766591">
                <a:moveTo>
                  <a:pt x="0" y="0"/>
                </a:moveTo>
                <a:lnTo>
                  <a:pt x="2860693" y="0"/>
                </a:lnTo>
                <a:lnTo>
                  <a:pt x="2860693" y="766591"/>
                </a:lnTo>
                <a:lnTo>
                  <a:pt x="0" y="7665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3FA8A00B-0158-62B7-A4CB-1418FDB8E3CC}"/>
              </a:ext>
            </a:extLst>
          </p:cNvPr>
          <p:cNvSpPr/>
          <p:nvPr/>
        </p:nvSpPr>
        <p:spPr>
          <a:xfrm>
            <a:off x="4035160" y="9119162"/>
            <a:ext cx="3065895" cy="668923"/>
          </a:xfrm>
          <a:custGeom>
            <a:avLst/>
            <a:gdLst/>
            <a:ahLst/>
            <a:cxnLst/>
            <a:rect l="l" t="t" r="r" b="b"/>
            <a:pathLst>
              <a:path w="3065895" h="668923">
                <a:moveTo>
                  <a:pt x="0" y="0"/>
                </a:moveTo>
                <a:lnTo>
                  <a:pt x="3065895" y="0"/>
                </a:lnTo>
                <a:lnTo>
                  <a:pt x="3065895" y="668922"/>
                </a:lnTo>
                <a:lnTo>
                  <a:pt x="0" y="6689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a:extLst>
              <a:ext uri="{FF2B5EF4-FFF2-40B4-BE49-F238E27FC236}">
                <a16:creationId xmlns:a16="http://schemas.microsoft.com/office/drawing/2014/main" id="{43B45530-46A9-1852-E5F1-AE71B2EFF273}"/>
              </a:ext>
            </a:extLst>
          </p:cNvPr>
          <p:cNvSpPr txBox="1"/>
          <p:nvPr/>
        </p:nvSpPr>
        <p:spPr>
          <a:xfrm>
            <a:off x="14559152" y="9236453"/>
            <a:ext cx="3065894" cy="406458"/>
          </a:xfrm>
          <a:prstGeom prst="rect">
            <a:avLst/>
          </a:prstGeom>
        </p:spPr>
        <p:txBody>
          <a:bodyPr wrap="square" lIns="0" tIns="0" rIns="0" bIns="0" rtlCol="0" anchor="t">
            <a:spAutoFit/>
          </a:bodyPr>
          <a:lstStyle/>
          <a:p>
            <a:pPr algn="ctr">
              <a:lnSpc>
                <a:spcPts val="3359"/>
              </a:lnSpc>
            </a:pPr>
            <a:r>
              <a:rPr lang="en-US" sz="2400">
                <a:solidFill>
                  <a:srgbClr val="0B6A41"/>
                </a:solidFill>
                <a:latin typeface="Open Sans Condensed Bold"/>
                <a:ea typeface="Open Sans Condensed Bold"/>
                <a:cs typeface="Open Sans Condensed Bold"/>
                <a:sym typeface="Open Sans Condensed Bold"/>
              </a:rPr>
              <a:t>Well-Prepared Candidate</a:t>
            </a:r>
          </a:p>
        </p:txBody>
      </p:sp>
      <p:sp>
        <p:nvSpPr>
          <p:cNvPr id="7" name="Freeform 4">
            <a:extLst>
              <a:ext uri="{FF2B5EF4-FFF2-40B4-BE49-F238E27FC236}">
                <a16:creationId xmlns:a16="http://schemas.microsoft.com/office/drawing/2014/main" id="{892D848E-773F-8D57-0CA5-FCFE75F402EF}"/>
              </a:ext>
            </a:extLst>
          </p:cNvPr>
          <p:cNvSpPr/>
          <p:nvPr/>
        </p:nvSpPr>
        <p:spPr>
          <a:xfrm>
            <a:off x="0" y="0"/>
            <a:ext cx="18288000" cy="8614498"/>
          </a:xfrm>
          <a:custGeom>
            <a:avLst/>
            <a:gdLst/>
            <a:ahLst/>
            <a:cxnLst/>
            <a:rect l="l" t="t" r="r" b="b"/>
            <a:pathLst>
              <a:path w="18288000" h="8614498">
                <a:moveTo>
                  <a:pt x="0" y="0"/>
                </a:moveTo>
                <a:lnTo>
                  <a:pt x="18288000" y="0"/>
                </a:lnTo>
                <a:lnTo>
                  <a:pt x="18288000" y="8614498"/>
                </a:lnTo>
                <a:lnTo>
                  <a:pt x="0" y="8614498"/>
                </a:lnTo>
                <a:lnTo>
                  <a:pt x="0" y="0"/>
                </a:lnTo>
                <a:close/>
              </a:path>
            </a:pathLst>
          </a:custGeom>
          <a:blipFill>
            <a:blip r:embed="rId6">
              <a:alphaModFix amt="75000"/>
              <a:extLst>
                <a:ext uri="{96DAC541-7B7A-43D3-8B79-37D633B846F1}">
                  <asvg:svgBlip xmlns:asvg="http://schemas.microsoft.com/office/drawing/2016/SVG/main" r:embed="rId7"/>
                </a:ext>
              </a:extLst>
            </a:blip>
            <a:stretch>
              <a:fillRect b="-19414"/>
            </a:stretch>
          </a:blipFill>
        </p:spPr>
        <p:txBody>
          <a:bodyPr/>
          <a:lstStyle/>
          <a:p>
            <a:endParaRPr lang="en-US"/>
          </a:p>
        </p:txBody>
      </p:sp>
      <p:sp>
        <p:nvSpPr>
          <p:cNvPr id="8" name="TextBox 7">
            <a:extLst>
              <a:ext uri="{FF2B5EF4-FFF2-40B4-BE49-F238E27FC236}">
                <a16:creationId xmlns:a16="http://schemas.microsoft.com/office/drawing/2014/main" id="{CA65FCBD-8567-1F43-6107-122ECEDADE67}"/>
              </a:ext>
            </a:extLst>
          </p:cNvPr>
          <p:cNvSpPr txBox="1"/>
          <p:nvPr/>
        </p:nvSpPr>
        <p:spPr>
          <a:xfrm>
            <a:off x="2646445" y="902542"/>
            <a:ext cx="12573000" cy="1477328"/>
          </a:xfrm>
          <a:prstGeom prst="rect">
            <a:avLst/>
          </a:prstGeom>
          <a:noFill/>
        </p:spPr>
        <p:txBody>
          <a:bodyPr wrap="square" rtlCol="0">
            <a:spAutoFit/>
          </a:bodyPr>
          <a:lstStyle/>
          <a:p>
            <a:pPr algn="ctr"/>
            <a:r>
              <a:rPr lang="en-US" sz="4500" b="1"/>
              <a:t>Best Practices:</a:t>
            </a:r>
          </a:p>
          <a:p>
            <a:pPr algn="ctr"/>
            <a:r>
              <a:rPr lang="en-US" sz="4500" b="1"/>
              <a:t>Voting</a:t>
            </a:r>
          </a:p>
        </p:txBody>
      </p:sp>
      <p:sp>
        <p:nvSpPr>
          <p:cNvPr id="9" name="TextBox 8">
            <a:extLst>
              <a:ext uri="{FF2B5EF4-FFF2-40B4-BE49-F238E27FC236}">
                <a16:creationId xmlns:a16="http://schemas.microsoft.com/office/drawing/2014/main" id="{49EBB630-29B3-F6A3-10D8-E379AF1CD45C}"/>
              </a:ext>
            </a:extLst>
          </p:cNvPr>
          <p:cNvSpPr txBox="1"/>
          <p:nvPr/>
        </p:nvSpPr>
        <p:spPr>
          <a:xfrm>
            <a:off x="2362200" y="2749874"/>
            <a:ext cx="13141490" cy="6574107"/>
          </a:xfrm>
          <a:prstGeom prst="rect">
            <a:avLst/>
          </a:prstGeom>
          <a:noFill/>
        </p:spPr>
        <p:txBody>
          <a:bodyPr wrap="square" rtlCol="0">
            <a:spAutoFit/>
          </a:bodyPr>
          <a:lstStyle/>
          <a:p>
            <a:pPr lvl="1" eaLnBrk="1" hangingPunct="1">
              <a:lnSpc>
                <a:spcPct val="90000"/>
              </a:lnSpc>
              <a:spcBef>
                <a:spcPct val="20000"/>
              </a:spcBef>
              <a:spcAft>
                <a:spcPct val="20000"/>
              </a:spcAft>
              <a:buSzPct val="75000"/>
              <a:buFont typeface="Arial" panose="020B0604020202020204" pitchFamily="34" charset="0"/>
              <a:buChar char="•"/>
            </a:pPr>
            <a:r>
              <a:rPr lang="en-US" altLang="ja-JP" sz="3200">
                <a:latin typeface="Calibri" panose="020F0502020204030204" pitchFamily="34" charset="0"/>
                <a:cs typeface="Calibri" panose="020F0502020204030204" pitchFamily="34" charset="0"/>
              </a:rPr>
              <a:t>Members may vote on a particular candidate only if they have taken part in the committee</a:t>
            </a:r>
            <a:r>
              <a:rPr lang="en-CA" altLang="ja-JP" sz="3200">
                <a:latin typeface="Calibri" panose="020F0502020204030204" pitchFamily="34" charset="0"/>
                <a:cs typeface="Calibri" panose="020F0502020204030204" pitchFamily="34" charset="0"/>
              </a:rPr>
              <a:t>’</a:t>
            </a:r>
            <a:r>
              <a:rPr lang="en-US" altLang="ja-JP" sz="3200">
                <a:latin typeface="Calibri" panose="020F0502020204030204" pitchFamily="34" charset="0"/>
                <a:cs typeface="Calibri" panose="020F0502020204030204" pitchFamily="34" charset="0"/>
              </a:rPr>
              <a:t>s deliberations</a:t>
            </a:r>
            <a:r>
              <a:rPr lang="en-CA" altLang="ja-JP" sz="3200">
                <a:latin typeface="Calibri" panose="020F0502020204030204" pitchFamily="34" charset="0"/>
                <a:cs typeface="Calibri" panose="020F0502020204030204" pitchFamily="34" charset="0"/>
              </a:rPr>
              <a:t>.</a:t>
            </a:r>
            <a:r>
              <a:rPr lang="en-US" altLang="ja-JP" sz="3200">
                <a:latin typeface="Calibri" panose="020F0502020204030204" pitchFamily="34" charset="0"/>
                <a:cs typeface="Calibri" panose="020F0502020204030204" pitchFamily="34" charset="0"/>
              </a:rPr>
              <a:t> Each member of a Committee, including the chair, shall have one vote.</a:t>
            </a:r>
          </a:p>
          <a:p>
            <a:pPr lvl="1" eaLnBrk="1" hangingPunct="1">
              <a:lnSpc>
                <a:spcPct val="90000"/>
              </a:lnSpc>
              <a:spcBef>
                <a:spcPct val="20000"/>
              </a:spcBef>
              <a:spcAft>
                <a:spcPct val="20000"/>
              </a:spcAft>
              <a:buSzPct val="75000"/>
            </a:pPr>
            <a:endParaRPr lang="en-US" altLang="ja-JP" sz="3200">
              <a:latin typeface="Calibri" panose="020F0502020204030204" pitchFamily="34" charset="0"/>
              <a:cs typeface="Calibri" panose="020F0502020204030204" pitchFamily="34" charset="0"/>
            </a:endParaRPr>
          </a:p>
          <a:p>
            <a:pPr lvl="1" eaLnBrk="1" hangingPunct="1">
              <a:lnSpc>
                <a:spcPct val="90000"/>
              </a:lnSpc>
              <a:spcBef>
                <a:spcPct val="20000"/>
              </a:spcBef>
              <a:spcAft>
                <a:spcPct val="20000"/>
              </a:spcAft>
              <a:buSzPct val="75000"/>
              <a:buFont typeface="Arial" panose="020B0604020202020204" pitchFamily="34" charset="0"/>
              <a:buChar char="•"/>
            </a:pPr>
            <a:r>
              <a:rPr lang="en-CA" altLang="ja-JP" sz="3200">
                <a:latin typeface="Calibri" panose="020F0502020204030204" pitchFamily="34" charset="0"/>
                <a:cs typeface="Calibri" panose="020F0502020204030204" pitchFamily="34" charset="0"/>
              </a:rPr>
              <a:t>Q</a:t>
            </a:r>
            <a:r>
              <a:rPr lang="en-US" altLang="ja-JP" sz="3200" err="1">
                <a:latin typeface="Calibri" panose="020F0502020204030204" pitchFamily="34" charset="0"/>
                <a:cs typeface="Calibri" panose="020F0502020204030204" pitchFamily="34" charset="0"/>
              </a:rPr>
              <a:t>uorum</a:t>
            </a:r>
            <a:r>
              <a:rPr lang="en-US" altLang="ja-JP" sz="3200">
                <a:latin typeface="Calibri" panose="020F0502020204030204" pitchFamily="34" charset="0"/>
                <a:cs typeface="Calibri" panose="020F0502020204030204" pitchFamily="34" charset="0"/>
              </a:rPr>
              <a:t> shall be two thirds of the members of a committee taken to the next </a:t>
            </a:r>
            <a:r>
              <a:rPr lang="en-US" altLang="ja-JP" sz="3200" b="1">
                <a:latin typeface="Calibri" panose="020F0502020204030204" pitchFamily="34" charset="0"/>
                <a:cs typeface="Calibri" panose="020F0502020204030204" pitchFamily="34" charset="0"/>
              </a:rPr>
              <a:t>highest</a:t>
            </a:r>
            <a:r>
              <a:rPr lang="en-US" altLang="ja-JP" sz="3200">
                <a:latin typeface="Calibri" panose="020F0502020204030204" pitchFamily="34" charset="0"/>
                <a:cs typeface="Calibri" panose="020F0502020204030204" pitchFamily="34" charset="0"/>
              </a:rPr>
              <a:t> integer. Employees </a:t>
            </a:r>
            <a:r>
              <a:rPr lang="en-US" altLang="ja-JP" sz="3200" b="1" u="sng">
                <a:latin typeface="Calibri" panose="020F0502020204030204" pitchFamily="34" charset="0"/>
                <a:cs typeface="Calibri" panose="020F0502020204030204" pitchFamily="34" charset="0"/>
              </a:rPr>
              <a:t>on leave </a:t>
            </a:r>
            <a:r>
              <a:rPr lang="en-US" altLang="ja-JP" sz="3200">
                <a:latin typeface="Calibri" panose="020F0502020204030204" pitchFamily="34" charset="0"/>
                <a:cs typeface="Calibri" panose="020F0502020204030204" pitchFamily="34" charset="0"/>
              </a:rPr>
              <a:t>or </a:t>
            </a:r>
            <a:r>
              <a:rPr lang="en-US" altLang="ja-JP" sz="3200" b="1" u="sng">
                <a:latin typeface="Calibri" panose="020F0502020204030204" pitchFamily="34" charset="0"/>
                <a:cs typeface="Calibri" panose="020F0502020204030204" pitchFamily="34" charset="0"/>
              </a:rPr>
              <a:t>excluded</a:t>
            </a:r>
            <a:r>
              <a:rPr lang="en-US" altLang="ja-JP" sz="3200">
                <a:latin typeface="Calibri" panose="020F0502020204030204" pitchFamily="34" charset="0"/>
                <a:cs typeface="Calibri" panose="020F0502020204030204" pitchFamily="34" charset="0"/>
              </a:rPr>
              <a:t> because of conflict of interest shall not be counted in order to determine the size of committee if a meeting has a quorum. However, an employee on leave who is a member of a committee may, if present, participate and vote in the meetings of the committee</a:t>
            </a:r>
            <a:r>
              <a:rPr lang="en-CA" altLang="ja-JP" sz="3200">
                <a:latin typeface="Calibri" panose="020F0502020204030204" pitchFamily="34" charset="0"/>
                <a:cs typeface="Calibri" panose="020F0502020204030204" pitchFamily="34" charset="0"/>
              </a:rPr>
              <a:t>.</a:t>
            </a:r>
          </a:p>
          <a:p>
            <a:pPr lvl="1" eaLnBrk="1" hangingPunct="1">
              <a:lnSpc>
                <a:spcPct val="90000"/>
              </a:lnSpc>
              <a:spcBef>
                <a:spcPct val="20000"/>
              </a:spcBef>
              <a:spcAft>
                <a:spcPct val="20000"/>
              </a:spcAft>
              <a:buSzPct val="75000"/>
            </a:pPr>
            <a:endParaRPr lang="en-CA" altLang="ja-JP" sz="3200">
              <a:latin typeface="Calibri" panose="020F0502020204030204" pitchFamily="34" charset="0"/>
              <a:cs typeface="Calibri" panose="020F0502020204030204" pitchFamily="34" charset="0"/>
            </a:endParaRPr>
          </a:p>
          <a:p>
            <a:pPr lvl="1" eaLnBrk="1" hangingPunct="1">
              <a:lnSpc>
                <a:spcPct val="90000"/>
              </a:lnSpc>
              <a:spcBef>
                <a:spcPct val="20000"/>
              </a:spcBef>
              <a:spcAft>
                <a:spcPct val="20000"/>
              </a:spcAft>
              <a:buSzPct val="75000"/>
              <a:buFont typeface="Arial" panose="020B0604020202020204" pitchFamily="34" charset="0"/>
              <a:buChar char="•"/>
            </a:pPr>
            <a:r>
              <a:rPr lang="en-US" altLang="ja-JP" sz="3200">
                <a:latin typeface="Calibri" panose="020F0502020204030204" pitchFamily="34" charset="0"/>
                <a:cs typeface="Calibri" panose="020F0502020204030204" pitchFamily="34" charset="0"/>
              </a:rPr>
              <a:t>A </a:t>
            </a:r>
            <a:r>
              <a:rPr lang="en-US" altLang="ja-JP" sz="3200" b="1" u="sng">
                <a:latin typeface="Calibri" panose="020F0502020204030204" pitchFamily="34" charset="0"/>
                <a:cs typeface="Calibri" panose="020F0502020204030204" pitchFamily="34" charset="0"/>
              </a:rPr>
              <a:t>tie </a:t>
            </a:r>
            <a:r>
              <a:rPr lang="en-US" altLang="ja-JP" sz="3200">
                <a:latin typeface="Calibri" panose="020F0502020204030204" pitchFamily="34" charset="0"/>
                <a:cs typeface="Calibri" panose="020F0502020204030204" pitchFamily="34" charset="0"/>
              </a:rPr>
              <a:t>vote means the motion is lost</a:t>
            </a:r>
            <a:r>
              <a:rPr lang="en-CA" altLang="ja-JP" sz="3200">
                <a:latin typeface="Calibri" panose="020F0502020204030204" pitchFamily="34" charset="0"/>
                <a:cs typeface="Calibri" panose="020F0502020204030204" pitchFamily="34" charset="0"/>
              </a:rPr>
              <a:t>.</a:t>
            </a:r>
            <a:r>
              <a:rPr lang="en-US" altLang="ja-JP" sz="3200">
                <a:latin typeface="Calibri" panose="020F0502020204030204" pitchFamily="34" charset="0"/>
                <a:cs typeface="Calibri" panose="020F0502020204030204" pitchFamily="34" charset="0"/>
              </a:rPr>
              <a:t> </a:t>
            </a:r>
            <a:endParaRPr lang="en-US" altLang="en-US" sz="3200" b="1" u="sng">
              <a:latin typeface="Calibri" panose="020F0502020204030204" pitchFamily="34" charset="0"/>
              <a:cs typeface="Calibri" panose="020F0502020204030204" pitchFamily="34" charset="0"/>
            </a:endParaRPr>
          </a:p>
          <a:p>
            <a:endParaRPr lang="en-US"/>
          </a:p>
        </p:txBody>
      </p:sp>
      <p:pic>
        <p:nvPicPr>
          <p:cNvPr id="6" name="Picture 5">
            <a:extLst>
              <a:ext uri="{FF2B5EF4-FFF2-40B4-BE49-F238E27FC236}">
                <a16:creationId xmlns:a16="http://schemas.microsoft.com/office/drawing/2014/main" id="{B8AA80CF-ACC4-E3E2-8560-4826047DC187}"/>
              </a:ext>
            </a:extLst>
          </p:cNvPr>
          <p:cNvPicPr>
            <a:picLocks noChangeAspect="1"/>
          </p:cNvPicPr>
          <p:nvPr/>
        </p:nvPicPr>
        <p:blipFill>
          <a:blip r:embed="rId8"/>
          <a:stretch>
            <a:fillRect/>
          </a:stretch>
        </p:blipFill>
        <p:spPr>
          <a:xfrm>
            <a:off x="15492317" y="571500"/>
            <a:ext cx="1814625" cy="1814625"/>
          </a:xfrm>
          <a:prstGeom prst="rect">
            <a:avLst/>
          </a:prstGeom>
        </p:spPr>
      </p:pic>
    </p:spTree>
    <p:extLst>
      <p:ext uri="{BB962C8B-B14F-4D97-AF65-F5344CB8AC3E}">
        <p14:creationId xmlns:p14="http://schemas.microsoft.com/office/powerpoint/2010/main" val="14276167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023F6A-0985-CEBB-2960-D35C7C995DF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3CB7475-94F9-9ABB-EB10-0223C4E058C6}"/>
              </a:ext>
            </a:extLst>
          </p:cNvPr>
          <p:cNvSpPr/>
          <p:nvPr/>
        </p:nvSpPr>
        <p:spPr>
          <a:xfrm>
            <a:off x="521494" y="9070328"/>
            <a:ext cx="2860693" cy="766591"/>
          </a:xfrm>
          <a:custGeom>
            <a:avLst/>
            <a:gdLst/>
            <a:ahLst/>
            <a:cxnLst/>
            <a:rect l="l" t="t" r="r" b="b"/>
            <a:pathLst>
              <a:path w="2860693" h="766591">
                <a:moveTo>
                  <a:pt x="0" y="0"/>
                </a:moveTo>
                <a:lnTo>
                  <a:pt x="2860693" y="0"/>
                </a:lnTo>
                <a:lnTo>
                  <a:pt x="2860693" y="766591"/>
                </a:lnTo>
                <a:lnTo>
                  <a:pt x="0" y="7665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98CAB8E4-1B57-4637-52E8-B3F641FC19AA}"/>
              </a:ext>
            </a:extLst>
          </p:cNvPr>
          <p:cNvSpPr/>
          <p:nvPr/>
        </p:nvSpPr>
        <p:spPr>
          <a:xfrm>
            <a:off x="4035160" y="9119162"/>
            <a:ext cx="3065895" cy="668923"/>
          </a:xfrm>
          <a:custGeom>
            <a:avLst/>
            <a:gdLst/>
            <a:ahLst/>
            <a:cxnLst/>
            <a:rect l="l" t="t" r="r" b="b"/>
            <a:pathLst>
              <a:path w="3065895" h="668923">
                <a:moveTo>
                  <a:pt x="0" y="0"/>
                </a:moveTo>
                <a:lnTo>
                  <a:pt x="3065895" y="0"/>
                </a:lnTo>
                <a:lnTo>
                  <a:pt x="3065895" y="668922"/>
                </a:lnTo>
                <a:lnTo>
                  <a:pt x="0" y="6689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65F14392-212F-8896-8E52-B5F3EE8053B4}"/>
              </a:ext>
            </a:extLst>
          </p:cNvPr>
          <p:cNvSpPr/>
          <p:nvPr/>
        </p:nvSpPr>
        <p:spPr>
          <a:xfrm>
            <a:off x="0" y="0"/>
            <a:ext cx="18288000" cy="8629650"/>
          </a:xfrm>
          <a:custGeom>
            <a:avLst/>
            <a:gdLst/>
            <a:ahLst/>
            <a:cxnLst/>
            <a:rect l="l" t="t" r="r" b="b"/>
            <a:pathLst>
              <a:path w="20955000" h="8629650">
                <a:moveTo>
                  <a:pt x="0" y="0"/>
                </a:moveTo>
                <a:lnTo>
                  <a:pt x="20955000" y="0"/>
                </a:lnTo>
                <a:lnTo>
                  <a:pt x="20955000" y="8629650"/>
                </a:lnTo>
                <a:lnTo>
                  <a:pt x="0" y="8629650"/>
                </a:lnTo>
                <a:lnTo>
                  <a:pt x="0" y="0"/>
                </a:lnTo>
                <a:close/>
              </a:path>
            </a:pathLst>
          </a:custGeom>
          <a:blipFill>
            <a:blip r:embed="rId6">
              <a:alphaModFix amt="25000"/>
            </a:blip>
            <a:stretch>
              <a:fillRect t="-57615" r="-98115" b="-112989"/>
            </a:stretch>
          </a:blipFill>
        </p:spPr>
        <p:txBody>
          <a:bodyPr/>
          <a:lstStyle/>
          <a:p>
            <a:endParaRPr lang="en-US"/>
          </a:p>
        </p:txBody>
      </p:sp>
      <p:sp>
        <p:nvSpPr>
          <p:cNvPr id="5" name="TextBox 5">
            <a:extLst>
              <a:ext uri="{FF2B5EF4-FFF2-40B4-BE49-F238E27FC236}">
                <a16:creationId xmlns:a16="http://schemas.microsoft.com/office/drawing/2014/main" id="{1FCFF5CA-ECAD-811F-3674-524C49C5A467}"/>
              </a:ext>
            </a:extLst>
          </p:cNvPr>
          <p:cNvSpPr txBox="1"/>
          <p:nvPr/>
        </p:nvSpPr>
        <p:spPr>
          <a:xfrm>
            <a:off x="14559150" y="9236453"/>
            <a:ext cx="3065895" cy="406458"/>
          </a:xfrm>
          <a:prstGeom prst="rect">
            <a:avLst/>
          </a:prstGeom>
        </p:spPr>
        <p:txBody>
          <a:bodyPr wrap="square" lIns="0" tIns="0" rIns="0" bIns="0" rtlCol="0" anchor="t">
            <a:spAutoFit/>
          </a:bodyPr>
          <a:lstStyle/>
          <a:p>
            <a:pPr algn="ctr">
              <a:lnSpc>
                <a:spcPts val="3359"/>
              </a:lnSpc>
            </a:pPr>
            <a:r>
              <a:rPr lang="en-US" sz="2400">
                <a:solidFill>
                  <a:srgbClr val="0B6A41"/>
                </a:solidFill>
                <a:latin typeface="Open Sans Condensed Bold"/>
                <a:ea typeface="Open Sans Condensed Bold"/>
                <a:cs typeface="Open Sans Condensed Bold"/>
                <a:sym typeface="Open Sans Condensed Bold"/>
              </a:rPr>
              <a:t>Well-Prepared Candidate</a:t>
            </a:r>
          </a:p>
        </p:txBody>
      </p:sp>
      <p:sp>
        <p:nvSpPr>
          <p:cNvPr id="6" name="TextBox 5">
            <a:extLst>
              <a:ext uri="{FF2B5EF4-FFF2-40B4-BE49-F238E27FC236}">
                <a16:creationId xmlns:a16="http://schemas.microsoft.com/office/drawing/2014/main" id="{E5039509-311D-F856-F4B0-D377447C5805}"/>
              </a:ext>
            </a:extLst>
          </p:cNvPr>
          <p:cNvSpPr txBox="1"/>
          <p:nvPr/>
        </p:nvSpPr>
        <p:spPr>
          <a:xfrm>
            <a:off x="3382187" y="1181100"/>
            <a:ext cx="10791013" cy="784830"/>
          </a:xfrm>
          <a:prstGeom prst="rect">
            <a:avLst/>
          </a:prstGeom>
          <a:noFill/>
        </p:spPr>
        <p:txBody>
          <a:bodyPr wrap="square" rtlCol="0">
            <a:spAutoFit/>
          </a:bodyPr>
          <a:lstStyle/>
          <a:p>
            <a:pPr algn="ctr"/>
            <a:r>
              <a:rPr lang="en-US" sz="4500" b="1"/>
              <a:t>Key Elements of a Successful Case File</a:t>
            </a:r>
          </a:p>
        </p:txBody>
      </p:sp>
      <p:sp>
        <p:nvSpPr>
          <p:cNvPr id="8" name="TextBox 7">
            <a:extLst>
              <a:ext uri="{FF2B5EF4-FFF2-40B4-BE49-F238E27FC236}">
                <a16:creationId xmlns:a16="http://schemas.microsoft.com/office/drawing/2014/main" id="{7AD6A8E3-8C4D-A831-E871-78D83C73519E}"/>
              </a:ext>
            </a:extLst>
          </p:cNvPr>
          <p:cNvSpPr txBox="1"/>
          <p:nvPr/>
        </p:nvSpPr>
        <p:spPr>
          <a:xfrm>
            <a:off x="2971800" y="2572733"/>
            <a:ext cx="12344400" cy="4801314"/>
          </a:xfrm>
          <a:prstGeom prst="rect">
            <a:avLst/>
          </a:prstGeom>
          <a:noFill/>
        </p:spPr>
        <p:txBody>
          <a:bodyPr wrap="square" rtlCol="0">
            <a:spAutoFit/>
          </a:bodyPr>
          <a:lstStyle/>
          <a:p>
            <a:pPr eaLnBrk="1" hangingPunct="1">
              <a:lnSpc>
                <a:spcPct val="90000"/>
              </a:lnSpc>
              <a:spcBef>
                <a:spcPct val="20000"/>
              </a:spcBef>
              <a:spcAft>
                <a:spcPct val="40000"/>
              </a:spcAft>
              <a:defRPr/>
            </a:pPr>
            <a:r>
              <a:rPr lang="en-US" altLang="en-US" sz="3200" b="1" u="sng">
                <a:latin typeface="Calibri" panose="020F0502020204030204" pitchFamily="34" charset="0"/>
              </a:rPr>
              <a:t>The Curriculum Vitae</a:t>
            </a:r>
          </a:p>
          <a:p>
            <a:pPr marL="342900" indent="-342900" eaLnBrk="1" hangingPunct="1">
              <a:lnSpc>
                <a:spcPct val="90000"/>
              </a:lnSpc>
              <a:spcBef>
                <a:spcPct val="20000"/>
              </a:spcBef>
              <a:spcAft>
                <a:spcPct val="40000"/>
              </a:spcAft>
              <a:buFont typeface="Arial" panose="020B0604020202020204" pitchFamily="34" charset="0"/>
              <a:buChar char="•"/>
              <a:defRPr/>
            </a:pPr>
            <a:r>
              <a:rPr lang="en-US" altLang="en-US" sz="3200">
                <a:latin typeface="Calibri" panose="020F0502020204030204" pitchFamily="34" charset="0"/>
              </a:rPr>
              <a:t>Current Guidelines for the preparation of a Standardized CV </a:t>
            </a:r>
            <a:r>
              <a:rPr lang="en-US" altLang="en-US" sz="3200">
                <a:solidFill>
                  <a:schemeClr val="bg2">
                    <a:lumMod val="50000"/>
                  </a:schemeClr>
                </a:solidFill>
                <a:latin typeface="Calibri" panose="020F0502020204030204" pitchFamily="34" charset="0"/>
                <a:hlinkClick r:id="rId7"/>
              </a:rPr>
              <a:t>https://vpfaculty.usask.ca/reporting/cv.php</a:t>
            </a:r>
            <a:endParaRPr lang="en-US" altLang="en-US" sz="3200">
              <a:solidFill>
                <a:schemeClr val="bg2">
                  <a:lumMod val="50000"/>
                </a:schemeClr>
              </a:solidFill>
              <a:latin typeface="Calibri" panose="020F0502020204030204" pitchFamily="34" charset="0"/>
            </a:endParaRPr>
          </a:p>
          <a:p>
            <a:pPr marL="342900" indent="-342900" eaLnBrk="1" hangingPunct="1">
              <a:lnSpc>
                <a:spcPct val="90000"/>
              </a:lnSpc>
              <a:spcBef>
                <a:spcPct val="20000"/>
              </a:spcBef>
              <a:spcAft>
                <a:spcPct val="40000"/>
              </a:spcAft>
              <a:buFont typeface="Arial" panose="020B0604020202020204" pitchFamily="34" charset="0"/>
              <a:buChar char="•"/>
              <a:defRPr/>
            </a:pPr>
            <a:r>
              <a:rPr lang="en-US" altLang="en-US" sz="3200">
                <a:latin typeface="Calibri" panose="020F0502020204030204" pitchFamily="34" charset="0"/>
              </a:rPr>
              <a:t>For promotion – only include information up to </a:t>
            </a:r>
            <a:r>
              <a:rPr lang="en-US" altLang="en-US" sz="3200" b="1" u="sng">
                <a:latin typeface="Calibri" panose="020F0502020204030204" pitchFamily="34" charset="0"/>
              </a:rPr>
              <a:t>June 30</a:t>
            </a:r>
            <a:r>
              <a:rPr lang="en-US" altLang="en-US" sz="3200" b="1" u="sng" baseline="30000">
                <a:latin typeface="Calibri" panose="020F0502020204030204" pitchFamily="34" charset="0"/>
              </a:rPr>
              <a:t>th</a:t>
            </a:r>
            <a:r>
              <a:rPr lang="en-US" altLang="en-US" sz="3200" b="1" u="sng">
                <a:latin typeface="Calibri" panose="020F0502020204030204" pitchFamily="34" charset="0"/>
              </a:rPr>
              <a:t> </a:t>
            </a:r>
            <a:r>
              <a:rPr lang="en-US" altLang="en-US" sz="3200">
                <a:latin typeface="Calibri" panose="020F0502020204030204" pitchFamily="34" charset="0"/>
              </a:rPr>
              <a:t>of the academic year. (Submissions in fall of 2025 should only include material up to </a:t>
            </a:r>
            <a:r>
              <a:rPr lang="en-US" altLang="en-US" sz="3200" b="1" u="sng">
                <a:latin typeface="Calibri" panose="020F0502020204030204" pitchFamily="34" charset="0"/>
              </a:rPr>
              <a:t>June 30, 2025</a:t>
            </a:r>
            <a:r>
              <a:rPr lang="en-US" altLang="en-US" sz="3200">
                <a:latin typeface="Calibri" panose="020F0502020204030204" pitchFamily="34" charset="0"/>
              </a:rPr>
              <a:t>).</a:t>
            </a:r>
          </a:p>
          <a:p>
            <a:pPr marL="342900" indent="-342900" eaLnBrk="1" hangingPunct="1">
              <a:lnSpc>
                <a:spcPct val="90000"/>
              </a:lnSpc>
              <a:spcBef>
                <a:spcPct val="20000"/>
              </a:spcBef>
              <a:buFont typeface="Arial" panose="020B0604020202020204" pitchFamily="34" charset="0"/>
              <a:buChar char="•"/>
              <a:defRPr/>
            </a:pPr>
            <a:r>
              <a:rPr lang="en-US" altLang="en-US" sz="3200">
                <a:latin typeface="Calibri" panose="020F0502020204030204" pitchFamily="34" charset="0"/>
              </a:rPr>
              <a:t>For tenure and renewal, include all information up to the date of submission.</a:t>
            </a:r>
            <a:r>
              <a:rPr lang="en-US" altLang="en-US" sz="3200" b="1">
                <a:latin typeface="Calibri" panose="020F0502020204030204" pitchFamily="34" charset="0"/>
              </a:rPr>
              <a:t> </a:t>
            </a:r>
          </a:p>
          <a:p>
            <a:endParaRPr lang="en-US"/>
          </a:p>
        </p:txBody>
      </p:sp>
    </p:spTree>
    <p:extLst>
      <p:ext uri="{BB962C8B-B14F-4D97-AF65-F5344CB8AC3E}">
        <p14:creationId xmlns:p14="http://schemas.microsoft.com/office/powerpoint/2010/main" val="13009337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34C7E-8EA1-5BA6-DB78-F2C25791916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873B011-FDF2-1291-511F-19899760CFB1}"/>
              </a:ext>
            </a:extLst>
          </p:cNvPr>
          <p:cNvSpPr/>
          <p:nvPr/>
        </p:nvSpPr>
        <p:spPr>
          <a:xfrm>
            <a:off x="521494" y="9070328"/>
            <a:ext cx="2860693" cy="766591"/>
          </a:xfrm>
          <a:custGeom>
            <a:avLst/>
            <a:gdLst/>
            <a:ahLst/>
            <a:cxnLst/>
            <a:rect l="l" t="t" r="r" b="b"/>
            <a:pathLst>
              <a:path w="2860693" h="766591">
                <a:moveTo>
                  <a:pt x="0" y="0"/>
                </a:moveTo>
                <a:lnTo>
                  <a:pt x="2860693" y="0"/>
                </a:lnTo>
                <a:lnTo>
                  <a:pt x="2860693" y="766591"/>
                </a:lnTo>
                <a:lnTo>
                  <a:pt x="0" y="7665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E660ACE8-E7F4-1C38-D5C5-A58C5B95E808}"/>
              </a:ext>
            </a:extLst>
          </p:cNvPr>
          <p:cNvSpPr/>
          <p:nvPr/>
        </p:nvSpPr>
        <p:spPr>
          <a:xfrm>
            <a:off x="4035160" y="9119162"/>
            <a:ext cx="3065895" cy="668923"/>
          </a:xfrm>
          <a:custGeom>
            <a:avLst/>
            <a:gdLst/>
            <a:ahLst/>
            <a:cxnLst/>
            <a:rect l="l" t="t" r="r" b="b"/>
            <a:pathLst>
              <a:path w="3065895" h="668923">
                <a:moveTo>
                  <a:pt x="0" y="0"/>
                </a:moveTo>
                <a:lnTo>
                  <a:pt x="3065895" y="0"/>
                </a:lnTo>
                <a:lnTo>
                  <a:pt x="3065895" y="668922"/>
                </a:lnTo>
                <a:lnTo>
                  <a:pt x="0" y="6689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a:extLst>
              <a:ext uri="{FF2B5EF4-FFF2-40B4-BE49-F238E27FC236}">
                <a16:creationId xmlns:a16="http://schemas.microsoft.com/office/drawing/2014/main" id="{B96A54E8-7BB1-EB8D-9DAB-607D3E682B48}"/>
              </a:ext>
            </a:extLst>
          </p:cNvPr>
          <p:cNvGrpSpPr/>
          <p:nvPr/>
        </p:nvGrpSpPr>
        <p:grpSpPr>
          <a:xfrm>
            <a:off x="0" y="0"/>
            <a:ext cx="18288000" cy="8622547"/>
            <a:chOff x="0" y="0"/>
            <a:chExt cx="4816593" cy="2270959"/>
          </a:xfrm>
        </p:grpSpPr>
        <p:sp>
          <p:nvSpPr>
            <p:cNvPr id="5" name="Freeform 5">
              <a:extLst>
                <a:ext uri="{FF2B5EF4-FFF2-40B4-BE49-F238E27FC236}">
                  <a16:creationId xmlns:a16="http://schemas.microsoft.com/office/drawing/2014/main" id="{18C6868B-4AE1-63AB-716E-668A7319C13A}"/>
                </a:ext>
              </a:extLst>
            </p:cNvPr>
            <p:cNvSpPr/>
            <p:nvPr/>
          </p:nvSpPr>
          <p:spPr>
            <a:xfrm>
              <a:off x="0" y="0"/>
              <a:ext cx="4816592" cy="2270959"/>
            </a:xfrm>
            <a:custGeom>
              <a:avLst/>
              <a:gdLst/>
              <a:ahLst/>
              <a:cxnLst/>
              <a:rect l="l" t="t" r="r" b="b"/>
              <a:pathLst>
                <a:path w="4816592" h="2270959">
                  <a:moveTo>
                    <a:pt x="0" y="0"/>
                  </a:moveTo>
                  <a:lnTo>
                    <a:pt x="4816592" y="0"/>
                  </a:lnTo>
                  <a:lnTo>
                    <a:pt x="4816592" y="2270959"/>
                  </a:lnTo>
                  <a:lnTo>
                    <a:pt x="0" y="2270959"/>
                  </a:lnTo>
                  <a:close/>
                </a:path>
              </a:pathLst>
            </a:custGeom>
            <a:solidFill>
              <a:srgbClr val="D6D6D4">
                <a:alpha val="49804"/>
              </a:srgbClr>
            </a:solidFill>
          </p:spPr>
          <p:txBody>
            <a:bodyPr/>
            <a:lstStyle/>
            <a:p>
              <a:endParaRPr lang="en-US"/>
            </a:p>
          </p:txBody>
        </p:sp>
        <p:sp>
          <p:nvSpPr>
            <p:cNvPr id="6" name="TextBox 6">
              <a:extLst>
                <a:ext uri="{FF2B5EF4-FFF2-40B4-BE49-F238E27FC236}">
                  <a16:creationId xmlns:a16="http://schemas.microsoft.com/office/drawing/2014/main" id="{ECBE4346-8259-5907-6DA0-893B532D8268}"/>
                </a:ext>
              </a:extLst>
            </p:cNvPr>
            <p:cNvSpPr txBox="1"/>
            <p:nvPr/>
          </p:nvSpPr>
          <p:spPr>
            <a:xfrm>
              <a:off x="0" y="-38100"/>
              <a:ext cx="4816593" cy="2309059"/>
            </a:xfrm>
            <a:prstGeom prst="rect">
              <a:avLst/>
            </a:prstGeom>
          </p:spPr>
          <p:txBody>
            <a:bodyPr lIns="50800" tIns="50800" rIns="50800" bIns="50800" rtlCol="0" anchor="ctr"/>
            <a:lstStyle/>
            <a:p>
              <a:pPr algn="ctr">
                <a:lnSpc>
                  <a:spcPts val="3359"/>
                </a:lnSpc>
              </a:pPr>
              <a:endParaRPr/>
            </a:p>
          </p:txBody>
        </p:sp>
      </p:grpSp>
      <p:sp>
        <p:nvSpPr>
          <p:cNvPr id="7" name="TextBox 7">
            <a:extLst>
              <a:ext uri="{FF2B5EF4-FFF2-40B4-BE49-F238E27FC236}">
                <a16:creationId xmlns:a16="http://schemas.microsoft.com/office/drawing/2014/main" id="{4299027F-1198-5782-CF16-BC9F3CA72595}"/>
              </a:ext>
            </a:extLst>
          </p:cNvPr>
          <p:cNvSpPr txBox="1"/>
          <p:nvPr/>
        </p:nvSpPr>
        <p:spPr>
          <a:xfrm>
            <a:off x="14559150" y="9236453"/>
            <a:ext cx="3065895" cy="406458"/>
          </a:xfrm>
          <a:prstGeom prst="rect">
            <a:avLst/>
          </a:prstGeom>
        </p:spPr>
        <p:txBody>
          <a:bodyPr wrap="square" lIns="0" tIns="0" rIns="0" bIns="0" rtlCol="0" anchor="t">
            <a:spAutoFit/>
          </a:bodyPr>
          <a:lstStyle/>
          <a:p>
            <a:pPr algn="ctr">
              <a:lnSpc>
                <a:spcPts val="3359"/>
              </a:lnSpc>
            </a:pPr>
            <a:r>
              <a:rPr lang="en-US" sz="2400">
                <a:solidFill>
                  <a:srgbClr val="0B6A41"/>
                </a:solidFill>
                <a:latin typeface="Open Sans Condensed Bold"/>
                <a:ea typeface="Open Sans Condensed Bold"/>
                <a:cs typeface="Open Sans Condensed Bold"/>
                <a:sym typeface="Open Sans Condensed Bold"/>
              </a:rPr>
              <a:t>Well-Prepared Candidate</a:t>
            </a:r>
          </a:p>
        </p:txBody>
      </p:sp>
      <p:sp>
        <p:nvSpPr>
          <p:cNvPr id="8" name="Freeform 8">
            <a:extLst>
              <a:ext uri="{FF2B5EF4-FFF2-40B4-BE49-F238E27FC236}">
                <a16:creationId xmlns:a16="http://schemas.microsoft.com/office/drawing/2014/main" id="{9D3C36EC-7DA7-7094-F868-8E390CB6E13E}"/>
              </a:ext>
            </a:extLst>
          </p:cNvPr>
          <p:cNvSpPr/>
          <p:nvPr/>
        </p:nvSpPr>
        <p:spPr>
          <a:xfrm>
            <a:off x="0" y="0"/>
            <a:ext cx="20955000" cy="8629650"/>
          </a:xfrm>
          <a:custGeom>
            <a:avLst/>
            <a:gdLst/>
            <a:ahLst/>
            <a:cxnLst/>
            <a:rect l="l" t="t" r="r" b="b"/>
            <a:pathLst>
              <a:path w="20955000" h="8629650">
                <a:moveTo>
                  <a:pt x="0" y="0"/>
                </a:moveTo>
                <a:lnTo>
                  <a:pt x="20955000" y="0"/>
                </a:lnTo>
                <a:lnTo>
                  <a:pt x="20955000" y="8629650"/>
                </a:lnTo>
                <a:lnTo>
                  <a:pt x="0" y="8629650"/>
                </a:lnTo>
                <a:lnTo>
                  <a:pt x="0" y="0"/>
                </a:lnTo>
                <a:close/>
              </a:path>
            </a:pathLst>
          </a:custGeom>
          <a:blipFill>
            <a:blip r:embed="rId6">
              <a:alphaModFix amt="25000"/>
            </a:blip>
            <a:stretch>
              <a:fillRect t="-57615" r="-98115" b="-112989"/>
            </a:stretch>
          </a:blipFill>
        </p:spPr>
        <p:txBody>
          <a:bodyPr/>
          <a:lstStyle/>
          <a:p>
            <a:endParaRPr lang="en-US"/>
          </a:p>
        </p:txBody>
      </p:sp>
      <p:sp>
        <p:nvSpPr>
          <p:cNvPr id="9" name="TextBox 8">
            <a:extLst>
              <a:ext uri="{FF2B5EF4-FFF2-40B4-BE49-F238E27FC236}">
                <a16:creationId xmlns:a16="http://schemas.microsoft.com/office/drawing/2014/main" id="{E6582A93-2164-0E3E-4F2E-7BE89E883D6E}"/>
              </a:ext>
            </a:extLst>
          </p:cNvPr>
          <p:cNvSpPr txBox="1"/>
          <p:nvPr/>
        </p:nvSpPr>
        <p:spPr>
          <a:xfrm>
            <a:off x="2817423" y="1028700"/>
            <a:ext cx="11734800" cy="784830"/>
          </a:xfrm>
          <a:prstGeom prst="rect">
            <a:avLst/>
          </a:prstGeom>
          <a:noFill/>
        </p:spPr>
        <p:txBody>
          <a:bodyPr wrap="square" rtlCol="0">
            <a:spAutoFit/>
          </a:bodyPr>
          <a:lstStyle/>
          <a:p>
            <a:pPr algn="ctr"/>
            <a:r>
              <a:rPr lang="en-US" sz="4500" b="1"/>
              <a:t>Key Elements of a Successful Case File</a:t>
            </a:r>
          </a:p>
        </p:txBody>
      </p:sp>
      <p:sp>
        <p:nvSpPr>
          <p:cNvPr id="10" name="TextBox 9">
            <a:extLst>
              <a:ext uri="{FF2B5EF4-FFF2-40B4-BE49-F238E27FC236}">
                <a16:creationId xmlns:a16="http://schemas.microsoft.com/office/drawing/2014/main" id="{3E9750B3-A5FF-AEF5-A178-F08B30FDC779}"/>
              </a:ext>
            </a:extLst>
          </p:cNvPr>
          <p:cNvSpPr txBox="1"/>
          <p:nvPr/>
        </p:nvSpPr>
        <p:spPr>
          <a:xfrm>
            <a:off x="3581400" y="2789315"/>
            <a:ext cx="10820400" cy="2899255"/>
          </a:xfrm>
          <a:prstGeom prst="rect">
            <a:avLst/>
          </a:prstGeom>
          <a:noFill/>
        </p:spPr>
        <p:txBody>
          <a:bodyPr wrap="square" rtlCol="0">
            <a:spAutoFit/>
          </a:bodyPr>
          <a:lstStyle/>
          <a:p>
            <a:pPr>
              <a:lnSpc>
                <a:spcPct val="90000"/>
              </a:lnSpc>
              <a:spcBef>
                <a:spcPct val="20000"/>
              </a:spcBef>
              <a:spcAft>
                <a:spcPct val="40000"/>
              </a:spcAft>
              <a:defRPr/>
            </a:pPr>
            <a:r>
              <a:rPr lang="en-US" sz="3200" b="1" u="sng"/>
              <a:t>The Checklist</a:t>
            </a:r>
          </a:p>
          <a:p>
            <a:pPr marL="342900" indent="-342900" eaLnBrk="1" hangingPunct="1">
              <a:lnSpc>
                <a:spcPct val="90000"/>
              </a:lnSpc>
              <a:spcBef>
                <a:spcPct val="20000"/>
              </a:spcBef>
              <a:spcAft>
                <a:spcPct val="40000"/>
              </a:spcAft>
              <a:buFont typeface="Arial" panose="020B0604020202020204" pitchFamily="34" charset="0"/>
              <a:buChar char="•"/>
              <a:defRPr/>
            </a:pPr>
            <a:r>
              <a:rPr lang="en-US" sz="3200">
                <a:hlinkClick r:id="rId7"/>
              </a:rPr>
              <a:t>Microsoft Word - Candidates Checklist May 2021.docx</a:t>
            </a:r>
            <a:endParaRPr lang="en-US" sz="3200"/>
          </a:p>
          <a:p>
            <a:pPr marL="342900" indent="-342900" eaLnBrk="1" hangingPunct="1">
              <a:lnSpc>
                <a:spcPct val="90000"/>
              </a:lnSpc>
              <a:spcBef>
                <a:spcPct val="20000"/>
              </a:spcBef>
              <a:spcAft>
                <a:spcPct val="40000"/>
              </a:spcAft>
              <a:buFont typeface="Arial" panose="020B0604020202020204" pitchFamily="34" charset="0"/>
              <a:buChar char="•"/>
              <a:defRPr/>
            </a:pPr>
            <a:r>
              <a:rPr lang="en-US" altLang="en-US" sz="3200">
                <a:cs typeface="Calibri" panose="020F0502020204030204" pitchFamily="34" charset="0"/>
              </a:rPr>
              <a:t>Please follow the instructions. The URC in particular reviews many case files each year and it helps us when your document is in the same order and general style as we recommend.</a:t>
            </a:r>
          </a:p>
        </p:txBody>
      </p:sp>
    </p:spTree>
    <p:extLst>
      <p:ext uri="{BB962C8B-B14F-4D97-AF65-F5344CB8AC3E}">
        <p14:creationId xmlns:p14="http://schemas.microsoft.com/office/powerpoint/2010/main" val="29356602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21494" y="9070328"/>
            <a:ext cx="2860693" cy="766591"/>
          </a:xfrm>
          <a:custGeom>
            <a:avLst/>
            <a:gdLst/>
            <a:ahLst/>
            <a:cxnLst/>
            <a:rect l="l" t="t" r="r" b="b"/>
            <a:pathLst>
              <a:path w="2860693" h="766591">
                <a:moveTo>
                  <a:pt x="0" y="0"/>
                </a:moveTo>
                <a:lnTo>
                  <a:pt x="2860693" y="0"/>
                </a:lnTo>
                <a:lnTo>
                  <a:pt x="2860693" y="766591"/>
                </a:lnTo>
                <a:lnTo>
                  <a:pt x="0" y="7665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4035160" y="9119162"/>
            <a:ext cx="3065895" cy="668923"/>
          </a:xfrm>
          <a:custGeom>
            <a:avLst/>
            <a:gdLst/>
            <a:ahLst/>
            <a:cxnLst/>
            <a:rect l="l" t="t" r="r" b="b"/>
            <a:pathLst>
              <a:path w="3065895" h="668923">
                <a:moveTo>
                  <a:pt x="0" y="0"/>
                </a:moveTo>
                <a:lnTo>
                  <a:pt x="3065895" y="0"/>
                </a:lnTo>
                <a:lnTo>
                  <a:pt x="3065895" y="668922"/>
                </a:lnTo>
                <a:lnTo>
                  <a:pt x="0" y="6689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7144" y="-9376"/>
            <a:ext cx="18328216" cy="8623874"/>
          </a:xfrm>
          <a:custGeom>
            <a:avLst/>
            <a:gdLst/>
            <a:ahLst/>
            <a:cxnLst/>
            <a:rect l="l" t="t" r="r" b="b"/>
            <a:pathLst>
              <a:path w="18328216" h="8623874">
                <a:moveTo>
                  <a:pt x="0" y="0"/>
                </a:moveTo>
                <a:lnTo>
                  <a:pt x="18328216" y="0"/>
                </a:lnTo>
                <a:lnTo>
                  <a:pt x="18328216" y="8623874"/>
                </a:lnTo>
                <a:lnTo>
                  <a:pt x="0" y="8623874"/>
                </a:lnTo>
                <a:lnTo>
                  <a:pt x="0" y="0"/>
                </a:lnTo>
                <a:close/>
              </a:path>
            </a:pathLst>
          </a:custGeom>
          <a:blipFill>
            <a:blip r:embed="rId6">
              <a:extLst>
                <a:ext uri="{96DAC541-7B7A-43D3-8B79-37D633B846F1}">
                  <asvg:svgBlip xmlns:asvg="http://schemas.microsoft.com/office/drawing/2016/SVG/main" r:embed="rId7"/>
                </a:ext>
              </a:extLst>
            </a:blip>
            <a:stretch>
              <a:fillRect r="-313" b="-19922"/>
            </a:stretch>
          </a:blipFill>
        </p:spPr>
        <p:txBody>
          <a:bodyPr/>
          <a:lstStyle/>
          <a:p>
            <a:endParaRPr lang="en-US"/>
          </a:p>
        </p:txBody>
      </p:sp>
      <p:sp>
        <p:nvSpPr>
          <p:cNvPr id="5" name="TextBox 5"/>
          <p:cNvSpPr txBox="1"/>
          <p:nvPr/>
        </p:nvSpPr>
        <p:spPr>
          <a:xfrm>
            <a:off x="14252840" y="9236453"/>
            <a:ext cx="3372205" cy="406458"/>
          </a:xfrm>
          <a:prstGeom prst="rect">
            <a:avLst/>
          </a:prstGeom>
        </p:spPr>
        <p:txBody>
          <a:bodyPr wrap="square" lIns="0" tIns="0" rIns="0" bIns="0" rtlCol="0" anchor="t">
            <a:spAutoFit/>
          </a:bodyPr>
          <a:lstStyle/>
          <a:p>
            <a:pPr algn="ctr">
              <a:lnSpc>
                <a:spcPts val="3359"/>
              </a:lnSpc>
            </a:pPr>
            <a:r>
              <a:rPr lang="en-US" sz="2400">
                <a:solidFill>
                  <a:srgbClr val="0B6A41"/>
                </a:solidFill>
                <a:latin typeface="Open Sans Condensed Bold"/>
                <a:ea typeface="Open Sans Condensed Bold"/>
                <a:cs typeface="Open Sans Condensed Bold"/>
                <a:sym typeface="Open Sans Condensed Bold"/>
              </a:rPr>
              <a:t>Well-Prepared Candidate</a:t>
            </a:r>
          </a:p>
        </p:txBody>
      </p:sp>
      <p:graphicFrame>
        <p:nvGraphicFramePr>
          <p:cNvPr id="6" name="Diagram 5">
            <a:extLst>
              <a:ext uri="{FF2B5EF4-FFF2-40B4-BE49-F238E27FC236}">
                <a16:creationId xmlns:a16="http://schemas.microsoft.com/office/drawing/2014/main" id="{511BBC75-1655-DDC2-4F32-E3E30E9B4733}"/>
              </a:ext>
            </a:extLst>
          </p:cNvPr>
          <p:cNvGraphicFramePr/>
          <p:nvPr>
            <p:extLst>
              <p:ext uri="{D42A27DB-BD31-4B8C-83A1-F6EECF244321}">
                <p14:modId xmlns:p14="http://schemas.microsoft.com/office/powerpoint/2010/main" val="3435178919"/>
              </p:ext>
            </p:extLst>
          </p:nvPr>
        </p:nvGraphicFramePr>
        <p:xfrm>
          <a:off x="4035160" y="2402107"/>
          <a:ext cx="9448800" cy="548278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TextBox 6">
            <a:extLst>
              <a:ext uri="{FF2B5EF4-FFF2-40B4-BE49-F238E27FC236}">
                <a16:creationId xmlns:a16="http://schemas.microsoft.com/office/drawing/2014/main" id="{CCD2AC88-DB52-642A-2F42-9BC4249CE729}"/>
              </a:ext>
            </a:extLst>
          </p:cNvPr>
          <p:cNvSpPr txBox="1"/>
          <p:nvPr/>
        </p:nvSpPr>
        <p:spPr>
          <a:xfrm>
            <a:off x="2743200" y="1030245"/>
            <a:ext cx="12649200" cy="784830"/>
          </a:xfrm>
          <a:prstGeom prst="rect">
            <a:avLst/>
          </a:prstGeom>
          <a:noFill/>
        </p:spPr>
        <p:txBody>
          <a:bodyPr wrap="square" rtlCol="0">
            <a:spAutoFit/>
          </a:bodyPr>
          <a:lstStyle/>
          <a:p>
            <a:pPr algn="ctr"/>
            <a:r>
              <a:rPr lang="en-US" sz="4500" b="1"/>
              <a:t>Traditional Appointment Progression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975407-C69A-F000-9277-25675EBB215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2F96BEE-8109-9BCB-EFA6-20EDD6DD3E11}"/>
              </a:ext>
            </a:extLst>
          </p:cNvPr>
          <p:cNvSpPr/>
          <p:nvPr/>
        </p:nvSpPr>
        <p:spPr>
          <a:xfrm>
            <a:off x="521494" y="9070328"/>
            <a:ext cx="2860693" cy="766591"/>
          </a:xfrm>
          <a:custGeom>
            <a:avLst/>
            <a:gdLst/>
            <a:ahLst/>
            <a:cxnLst/>
            <a:rect l="l" t="t" r="r" b="b"/>
            <a:pathLst>
              <a:path w="2860693" h="766591">
                <a:moveTo>
                  <a:pt x="0" y="0"/>
                </a:moveTo>
                <a:lnTo>
                  <a:pt x="2860693" y="0"/>
                </a:lnTo>
                <a:lnTo>
                  <a:pt x="2860693" y="766591"/>
                </a:lnTo>
                <a:lnTo>
                  <a:pt x="0" y="7665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1B1D9268-93C7-9F6A-9C9D-38D3F4173671}"/>
              </a:ext>
            </a:extLst>
          </p:cNvPr>
          <p:cNvSpPr/>
          <p:nvPr/>
        </p:nvSpPr>
        <p:spPr>
          <a:xfrm>
            <a:off x="4035160" y="9119162"/>
            <a:ext cx="3065895" cy="668923"/>
          </a:xfrm>
          <a:custGeom>
            <a:avLst/>
            <a:gdLst/>
            <a:ahLst/>
            <a:cxnLst/>
            <a:rect l="l" t="t" r="r" b="b"/>
            <a:pathLst>
              <a:path w="3065895" h="668923">
                <a:moveTo>
                  <a:pt x="0" y="0"/>
                </a:moveTo>
                <a:lnTo>
                  <a:pt x="3065895" y="0"/>
                </a:lnTo>
                <a:lnTo>
                  <a:pt x="3065895" y="668922"/>
                </a:lnTo>
                <a:lnTo>
                  <a:pt x="0" y="6689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a:extLst>
              <a:ext uri="{FF2B5EF4-FFF2-40B4-BE49-F238E27FC236}">
                <a16:creationId xmlns:a16="http://schemas.microsoft.com/office/drawing/2014/main" id="{7CE47BCE-2B32-4DE6-A973-12CE7BB00882}"/>
              </a:ext>
            </a:extLst>
          </p:cNvPr>
          <p:cNvSpPr txBox="1"/>
          <p:nvPr/>
        </p:nvSpPr>
        <p:spPr>
          <a:xfrm>
            <a:off x="14401800" y="9236453"/>
            <a:ext cx="3223245" cy="406458"/>
          </a:xfrm>
          <a:prstGeom prst="rect">
            <a:avLst/>
          </a:prstGeom>
        </p:spPr>
        <p:txBody>
          <a:bodyPr wrap="square" lIns="0" tIns="0" rIns="0" bIns="0" rtlCol="0" anchor="t">
            <a:spAutoFit/>
          </a:bodyPr>
          <a:lstStyle/>
          <a:p>
            <a:pPr algn="ctr">
              <a:lnSpc>
                <a:spcPts val="3359"/>
              </a:lnSpc>
            </a:pPr>
            <a:r>
              <a:rPr lang="en-US" sz="2400">
                <a:solidFill>
                  <a:srgbClr val="0B6A41"/>
                </a:solidFill>
                <a:latin typeface="Open Sans Condensed Bold"/>
                <a:ea typeface="Open Sans Condensed Bold"/>
                <a:cs typeface="Open Sans Condensed Bold"/>
                <a:sym typeface="Open Sans Condensed Bold"/>
              </a:rPr>
              <a:t>Well-Prepared Candidate</a:t>
            </a:r>
          </a:p>
        </p:txBody>
      </p:sp>
      <p:sp>
        <p:nvSpPr>
          <p:cNvPr id="6" name="TextBox 5">
            <a:extLst>
              <a:ext uri="{FF2B5EF4-FFF2-40B4-BE49-F238E27FC236}">
                <a16:creationId xmlns:a16="http://schemas.microsoft.com/office/drawing/2014/main" id="{E4D34D8D-2FCE-4083-E86C-3ED512DFAE4C}"/>
              </a:ext>
            </a:extLst>
          </p:cNvPr>
          <p:cNvSpPr txBox="1"/>
          <p:nvPr/>
        </p:nvSpPr>
        <p:spPr>
          <a:xfrm>
            <a:off x="4341680" y="1257300"/>
            <a:ext cx="9604640" cy="784830"/>
          </a:xfrm>
          <a:prstGeom prst="rect">
            <a:avLst/>
          </a:prstGeom>
          <a:noFill/>
        </p:spPr>
        <p:txBody>
          <a:bodyPr wrap="square" rtlCol="0">
            <a:spAutoFit/>
          </a:bodyPr>
          <a:lstStyle/>
          <a:p>
            <a:pPr algn="ctr"/>
            <a:r>
              <a:rPr lang="en-US" sz="4500" b="1"/>
              <a:t>Key Elements of a Successful Case File</a:t>
            </a:r>
          </a:p>
        </p:txBody>
      </p:sp>
      <p:sp>
        <p:nvSpPr>
          <p:cNvPr id="8" name="TextBox 7">
            <a:extLst>
              <a:ext uri="{FF2B5EF4-FFF2-40B4-BE49-F238E27FC236}">
                <a16:creationId xmlns:a16="http://schemas.microsoft.com/office/drawing/2014/main" id="{641DDAB8-33FE-F246-9D51-14CA26AEE5CB}"/>
              </a:ext>
            </a:extLst>
          </p:cNvPr>
          <p:cNvSpPr txBox="1"/>
          <p:nvPr/>
        </p:nvSpPr>
        <p:spPr>
          <a:xfrm>
            <a:off x="3314700" y="2654418"/>
            <a:ext cx="11658600" cy="5306068"/>
          </a:xfrm>
          <a:prstGeom prst="rect">
            <a:avLst/>
          </a:prstGeom>
          <a:noFill/>
        </p:spPr>
        <p:txBody>
          <a:bodyPr wrap="square" rtlCol="0">
            <a:spAutoFit/>
          </a:bodyPr>
          <a:lstStyle/>
          <a:p>
            <a:pPr eaLnBrk="1" hangingPunct="1">
              <a:lnSpc>
                <a:spcPct val="90000"/>
              </a:lnSpc>
              <a:spcBef>
                <a:spcPct val="20000"/>
              </a:spcBef>
              <a:spcAft>
                <a:spcPct val="40000"/>
              </a:spcAft>
              <a:buFont typeface="Wingdings" pitchFamily="2" charset="2"/>
              <a:buNone/>
              <a:defRPr/>
            </a:pPr>
            <a:r>
              <a:rPr lang="en-US" altLang="en-US" sz="3200" b="1" u="sng">
                <a:latin typeface="Calibri" panose="020F0502020204030204" pitchFamily="34" charset="0"/>
              </a:rPr>
              <a:t>Self Assessment Document</a:t>
            </a:r>
          </a:p>
          <a:p>
            <a:pPr marL="342900" indent="-342900" eaLnBrk="1" hangingPunct="1">
              <a:lnSpc>
                <a:spcPct val="90000"/>
              </a:lnSpc>
              <a:spcBef>
                <a:spcPct val="20000"/>
              </a:spcBef>
              <a:spcAft>
                <a:spcPct val="40000"/>
              </a:spcAft>
              <a:buFont typeface="Arial" panose="020B0604020202020204" pitchFamily="34" charset="0"/>
              <a:buChar char="•"/>
              <a:defRPr/>
            </a:pPr>
            <a:r>
              <a:rPr lang="en-US" altLang="en-US" sz="3200">
                <a:latin typeface="Calibri" panose="020F0502020204030204" pitchFamily="34" charset="0"/>
              </a:rPr>
              <a:t>Do not simply restate your CV.</a:t>
            </a:r>
          </a:p>
          <a:p>
            <a:pPr marL="342900" indent="-342900" eaLnBrk="1" hangingPunct="1">
              <a:lnSpc>
                <a:spcPct val="90000"/>
              </a:lnSpc>
              <a:spcBef>
                <a:spcPct val="20000"/>
              </a:spcBef>
              <a:spcAft>
                <a:spcPct val="40000"/>
              </a:spcAft>
              <a:buFont typeface="Arial" panose="020B0604020202020204" pitchFamily="34" charset="0"/>
              <a:buChar char="•"/>
              <a:defRPr/>
            </a:pPr>
            <a:r>
              <a:rPr lang="en-US" altLang="en-US" sz="3200">
                <a:latin typeface="Calibri" panose="020F0502020204030204" pitchFamily="34" charset="0"/>
              </a:rPr>
              <a:t>State the standard in your unit and explain why, in your opinion, your work to date meets the expectations in your unit for tenure/renewal.</a:t>
            </a:r>
          </a:p>
          <a:p>
            <a:pPr marL="342900" indent="-342900" eaLnBrk="1" hangingPunct="1">
              <a:lnSpc>
                <a:spcPct val="90000"/>
              </a:lnSpc>
              <a:spcBef>
                <a:spcPts val="0"/>
              </a:spcBef>
              <a:buFont typeface="Arial" panose="020B0604020202020204" pitchFamily="34" charset="0"/>
              <a:buChar char="•"/>
              <a:defRPr/>
            </a:pPr>
            <a:r>
              <a:rPr lang="en-US" altLang="en-US" sz="3200">
                <a:latin typeface="Calibri" panose="020F0502020204030204" pitchFamily="34" charset="0"/>
              </a:rPr>
              <a:t>Remember for renewal we are looking for progress towards the standards for tenure.</a:t>
            </a:r>
          </a:p>
          <a:p>
            <a:pPr marL="0" indent="0" eaLnBrk="1" hangingPunct="1">
              <a:lnSpc>
                <a:spcPct val="90000"/>
              </a:lnSpc>
              <a:spcBef>
                <a:spcPts val="0"/>
              </a:spcBef>
              <a:defRPr/>
            </a:pPr>
            <a:endParaRPr lang="en-US" altLang="en-US" sz="3200" b="1">
              <a:latin typeface="Calibri" panose="020F0502020204030204" pitchFamily="34" charset="0"/>
            </a:endParaRPr>
          </a:p>
          <a:p>
            <a:pPr marL="342900" indent="-342900" eaLnBrk="1" hangingPunct="1">
              <a:lnSpc>
                <a:spcPct val="90000"/>
              </a:lnSpc>
              <a:spcBef>
                <a:spcPts val="0"/>
              </a:spcBef>
              <a:buFont typeface="Arial" panose="020B0604020202020204" pitchFamily="34" charset="0"/>
              <a:buChar char="•"/>
              <a:defRPr/>
            </a:pPr>
            <a:r>
              <a:rPr lang="en-US" altLang="en-US" sz="3200">
                <a:latin typeface="Calibri" panose="020F0502020204030204" pitchFamily="34" charset="0"/>
              </a:rPr>
              <a:t>This is your chance to speak to the committees and sell yourself.</a:t>
            </a:r>
          </a:p>
          <a:p>
            <a:endParaRPr lang="en-US"/>
          </a:p>
        </p:txBody>
      </p:sp>
      <p:sp>
        <p:nvSpPr>
          <p:cNvPr id="9" name="Freeform 2">
            <a:extLst>
              <a:ext uri="{FF2B5EF4-FFF2-40B4-BE49-F238E27FC236}">
                <a16:creationId xmlns:a16="http://schemas.microsoft.com/office/drawing/2014/main" id="{1DA2ECF1-0F51-2C85-44C3-7D097FD67D20}"/>
              </a:ext>
            </a:extLst>
          </p:cNvPr>
          <p:cNvSpPr/>
          <p:nvPr/>
        </p:nvSpPr>
        <p:spPr>
          <a:xfrm>
            <a:off x="0" y="0"/>
            <a:ext cx="18288000" cy="8614498"/>
          </a:xfrm>
          <a:custGeom>
            <a:avLst/>
            <a:gdLst/>
            <a:ahLst/>
            <a:cxnLst/>
            <a:rect l="l" t="t" r="r" b="b"/>
            <a:pathLst>
              <a:path w="18288000" h="8614498">
                <a:moveTo>
                  <a:pt x="0" y="0"/>
                </a:moveTo>
                <a:lnTo>
                  <a:pt x="18288000" y="0"/>
                </a:lnTo>
                <a:lnTo>
                  <a:pt x="18288000" y="8614498"/>
                </a:lnTo>
                <a:lnTo>
                  <a:pt x="0" y="8614498"/>
                </a:lnTo>
                <a:lnTo>
                  <a:pt x="0" y="0"/>
                </a:lnTo>
                <a:close/>
              </a:path>
            </a:pathLst>
          </a:custGeom>
          <a:blipFill>
            <a:blip r:embed="rId6">
              <a:alphaModFix amt="40000"/>
              <a:extLst>
                <a:ext uri="{96DAC541-7B7A-43D3-8B79-37D633B846F1}">
                  <asvg:svgBlip xmlns:asvg="http://schemas.microsoft.com/office/drawing/2016/SVG/main" r:embed="rId7"/>
                </a:ext>
              </a:extLst>
            </a:blip>
            <a:stretch>
              <a:fillRect b="-19414"/>
            </a:stretch>
          </a:blipFill>
        </p:spPr>
        <p:txBody>
          <a:bodyPr/>
          <a:lstStyle/>
          <a:p>
            <a:endParaRPr lang="en-US"/>
          </a:p>
        </p:txBody>
      </p:sp>
      <p:pic>
        <p:nvPicPr>
          <p:cNvPr id="7" name="Picture 6">
            <a:extLst>
              <a:ext uri="{FF2B5EF4-FFF2-40B4-BE49-F238E27FC236}">
                <a16:creationId xmlns:a16="http://schemas.microsoft.com/office/drawing/2014/main" id="{5E734FB2-6B7D-ED5E-5193-7D7B91D77D6C}"/>
              </a:ext>
            </a:extLst>
          </p:cNvPr>
          <p:cNvPicPr>
            <a:picLocks noChangeAspect="1"/>
          </p:cNvPicPr>
          <p:nvPr/>
        </p:nvPicPr>
        <p:blipFill>
          <a:blip r:embed="rId8"/>
          <a:stretch>
            <a:fillRect/>
          </a:stretch>
        </p:blipFill>
        <p:spPr>
          <a:xfrm>
            <a:off x="522631" y="529502"/>
            <a:ext cx="1512628" cy="1512628"/>
          </a:xfrm>
          <a:prstGeom prst="rect">
            <a:avLst/>
          </a:prstGeom>
        </p:spPr>
      </p:pic>
    </p:spTree>
    <p:extLst>
      <p:ext uri="{BB962C8B-B14F-4D97-AF65-F5344CB8AC3E}">
        <p14:creationId xmlns:p14="http://schemas.microsoft.com/office/powerpoint/2010/main" val="1445786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2853D5-C6C0-FDCD-FB27-178E64968DF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2BD1060-67A2-B476-B041-CB6288BCA8B4}"/>
              </a:ext>
            </a:extLst>
          </p:cNvPr>
          <p:cNvSpPr/>
          <p:nvPr/>
        </p:nvSpPr>
        <p:spPr>
          <a:xfrm>
            <a:off x="521494" y="9070328"/>
            <a:ext cx="2860693" cy="766591"/>
          </a:xfrm>
          <a:custGeom>
            <a:avLst/>
            <a:gdLst/>
            <a:ahLst/>
            <a:cxnLst/>
            <a:rect l="l" t="t" r="r" b="b"/>
            <a:pathLst>
              <a:path w="2860693" h="766591">
                <a:moveTo>
                  <a:pt x="0" y="0"/>
                </a:moveTo>
                <a:lnTo>
                  <a:pt x="2860693" y="0"/>
                </a:lnTo>
                <a:lnTo>
                  <a:pt x="2860693" y="766591"/>
                </a:lnTo>
                <a:lnTo>
                  <a:pt x="0" y="7665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DA0358B5-A10E-6DA9-840C-F2816BA80E7C}"/>
              </a:ext>
            </a:extLst>
          </p:cNvPr>
          <p:cNvSpPr/>
          <p:nvPr/>
        </p:nvSpPr>
        <p:spPr>
          <a:xfrm>
            <a:off x="4035160" y="9119162"/>
            <a:ext cx="3065895" cy="668923"/>
          </a:xfrm>
          <a:custGeom>
            <a:avLst/>
            <a:gdLst/>
            <a:ahLst/>
            <a:cxnLst/>
            <a:rect l="l" t="t" r="r" b="b"/>
            <a:pathLst>
              <a:path w="3065895" h="668923">
                <a:moveTo>
                  <a:pt x="0" y="0"/>
                </a:moveTo>
                <a:lnTo>
                  <a:pt x="3065895" y="0"/>
                </a:lnTo>
                <a:lnTo>
                  <a:pt x="3065895" y="668922"/>
                </a:lnTo>
                <a:lnTo>
                  <a:pt x="0" y="6689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2C967242-37A0-2B88-3FBC-D0254DE62D1D}"/>
              </a:ext>
            </a:extLst>
          </p:cNvPr>
          <p:cNvSpPr/>
          <p:nvPr/>
        </p:nvSpPr>
        <p:spPr>
          <a:xfrm>
            <a:off x="0" y="0"/>
            <a:ext cx="18288000" cy="8614498"/>
          </a:xfrm>
          <a:custGeom>
            <a:avLst/>
            <a:gdLst/>
            <a:ahLst/>
            <a:cxnLst/>
            <a:rect l="l" t="t" r="r" b="b"/>
            <a:pathLst>
              <a:path w="18288000" h="8614498">
                <a:moveTo>
                  <a:pt x="0" y="0"/>
                </a:moveTo>
                <a:lnTo>
                  <a:pt x="18288000" y="0"/>
                </a:lnTo>
                <a:lnTo>
                  <a:pt x="18288000" y="8614498"/>
                </a:lnTo>
                <a:lnTo>
                  <a:pt x="0" y="8614498"/>
                </a:lnTo>
                <a:lnTo>
                  <a:pt x="0" y="0"/>
                </a:lnTo>
                <a:close/>
              </a:path>
            </a:pathLst>
          </a:custGeom>
          <a:blipFill>
            <a:blip r:embed="rId6">
              <a:alphaModFix amt="75000"/>
              <a:extLst>
                <a:ext uri="{96DAC541-7B7A-43D3-8B79-37D633B846F1}">
                  <asvg:svgBlip xmlns:asvg="http://schemas.microsoft.com/office/drawing/2016/SVG/main" r:embed="rId7"/>
                </a:ext>
              </a:extLst>
            </a:blip>
            <a:stretch>
              <a:fillRect b="-19414"/>
            </a:stretch>
          </a:blipFill>
        </p:spPr>
        <p:txBody>
          <a:bodyPr/>
          <a:lstStyle/>
          <a:p>
            <a:endParaRPr lang="en-US"/>
          </a:p>
        </p:txBody>
      </p:sp>
      <p:sp>
        <p:nvSpPr>
          <p:cNvPr id="5" name="TextBox 5">
            <a:extLst>
              <a:ext uri="{FF2B5EF4-FFF2-40B4-BE49-F238E27FC236}">
                <a16:creationId xmlns:a16="http://schemas.microsoft.com/office/drawing/2014/main" id="{AFB67276-E51C-ECE7-05C8-19E7E05BE9C4}"/>
              </a:ext>
            </a:extLst>
          </p:cNvPr>
          <p:cNvSpPr txBox="1"/>
          <p:nvPr/>
        </p:nvSpPr>
        <p:spPr>
          <a:xfrm>
            <a:off x="14559150" y="9236453"/>
            <a:ext cx="3065895" cy="406458"/>
          </a:xfrm>
          <a:prstGeom prst="rect">
            <a:avLst/>
          </a:prstGeom>
        </p:spPr>
        <p:txBody>
          <a:bodyPr wrap="square" lIns="0" tIns="0" rIns="0" bIns="0" rtlCol="0" anchor="t">
            <a:spAutoFit/>
          </a:bodyPr>
          <a:lstStyle/>
          <a:p>
            <a:pPr algn="ctr">
              <a:lnSpc>
                <a:spcPts val="3359"/>
              </a:lnSpc>
            </a:pPr>
            <a:r>
              <a:rPr lang="en-US" sz="2400">
                <a:solidFill>
                  <a:srgbClr val="0B6A41"/>
                </a:solidFill>
                <a:latin typeface="Open Sans Condensed Bold"/>
                <a:ea typeface="Open Sans Condensed Bold"/>
                <a:cs typeface="Open Sans Condensed Bold"/>
                <a:sym typeface="Open Sans Condensed Bold"/>
              </a:rPr>
              <a:t>Well-Prepared Candidate</a:t>
            </a:r>
          </a:p>
        </p:txBody>
      </p:sp>
      <p:sp>
        <p:nvSpPr>
          <p:cNvPr id="6" name="TextBox 5">
            <a:extLst>
              <a:ext uri="{FF2B5EF4-FFF2-40B4-BE49-F238E27FC236}">
                <a16:creationId xmlns:a16="http://schemas.microsoft.com/office/drawing/2014/main" id="{17AEAD4F-FF66-67E4-DD66-0ABCB39C5D99}"/>
              </a:ext>
            </a:extLst>
          </p:cNvPr>
          <p:cNvSpPr txBox="1"/>
          <p:nvPr/>
        </p:nvSpPr>
        <p:spPr>
          <a:xfrm>
            <a:off x="2971800" y="1280087"/>
            <a:ext cx="11476813" cy="784830"/>
          </a:xfrm>
          <a:prstGeom prst="rect">
            <a:avLst/>
          </a:prstGeom>
          <a:noFill/>
        </p:spPr>
        <p:txBody>
          <a:bodyPr wrap="square" rtlCol="0">
            <a:spAutoFit/>
          </a:bodyPr>
          <a:lstStyle/>
          <a:p>
            <a:pPr algn="ctr"/>
            <a:r>
              <a:rPr lang="en-US" sz="4500" b="1"/>
              <a:t>Teaching</a:t>
            </a:r>
          </a:p>
        </p:txBody>
      </p:sp>
      <p:sp>
        <p:nvSpPr>
          <p:cNvPr id="7" name="TextBox 6">
            <a:extLst>
              <a:ext uri="{FF2B5EF4-FFF2-40B4-BE49-F238E27FC236}">
                <a16:creationId xmlns:a16="http://schemas.microsoft.com/office/drawing/2014/main" id="{A845402C-5D8D-8267-9218-331434A180ED}"/>
              </a:ext>
            </a:extLst>
          </p:cNvPr>
          <p:cNvSpPr txBox="1"/>
          <p:nvPr/>
        </p:nvSpPr>
        <p:spPr>
          <a:xfrm>
            <a:off x="2590800" y="3162300"/>
            <a:ext cx="13335000" cy="4801314"/>
          </a:xfrm>
          <a:prstGeom prst="rect">
            <a:avLst/>
          </a:prstGeom>
          <a:noFill/>
        </p:spPr>
        <p:txBody>
          <a:bodyPr wrap="square" rtlCol="0">
            <a:spAutoFit/>
          </a:bodyPr>
          <a:lstStyle/>
          <a:p>
            <a:pPr eaLnBrk="1" hangingPunct="1">
              <a:lnSpc>
                <a:spcPct val="80000"/>
              </a:lnSpc>
              <a:spcBef>
                <a:spcPct val="20000"/>
              </a:spcBef>
              <a:spcAft>
                <a:spcPct val="50000"/>
              </a:spcAft>
              <a:buFont typeface="Arial" panose="020B0604020202020204" pitchFamily="34" charset="0"/>
              <a:buChar char="•"/>
            </a:pPr>
            <a:r>
              <a:rPr lang="en-US" altLang="en-US" sz="3200">
                <a:latin typeface="Calibri" panose="020F0502020204030204" pitchFamily="34" charset="0"/>
              </a:rPr>
              <a:t>Include a statement of your philosophy of teaching.</a:t>
            </a:r>
          </a:p>
          <a:p>
            <a:pPr eaLnBrk="1" hangingPunct="1">
              <a:lnSpc>
                <a:spcPct val="80000"/>
              </a:lnSpc>
              <a:spcBef>
                <a:spcPct val="20000"/>
              </a:spcBef>
              <a:spcAft>
                <a:spcPct val="50000"/>
              </a:spcAft>
              <a:buFont typeface="Arial" panose="020B0604020202020204" pitchFamily="34" charset="0"/>
              <a:buChar char="•"/>
            </a:pPr>
            <a:r>
              <a:rPr lang="en-US" altLang="en-US" sz="3200">
                <a:latin typeface="Calibri" panose="020F0502020204030204" pitchFamily="34" charset="0"/>
              </a:rPr>
              <a:t>A record of teaching roles should include both graduate and undergraduate courses, practical or other field work, and information on your graduate students.</a:t>
            </a:r>
          </a:p>
          <a:p>
            <a:pPr eaLnBrk="1" hangingPunct="1">
              <a:lnSpc>
                <a:spcPct val="80000"/>
              </a:lnSpc>
              <a:spcBef>
                <a:spcPct val="20000"/>
              </a:spcBef>
              <a:spcAft>
                <a:spcPct val="50000"/>
              </a:spcAft>
              <a:buFont typeface="Arial" panose="020B0604020202020204" pitchFamily="34" charset="0"/>
              <a:buChar char="•"/>
            </a:pPr>
            <a:r>
              <a:rPr lang="en-US" altLang="en-US" sz="3200">
                <a:latin typeface="Calibri" panose="020F0502020204030204" pitchFamily="34" charset="0"/>
              </a:rPr>
              <a:t>It is not necessary to repeat your CV here; simply reference the appropriate sections of the CV.</a:t>
            </a:r>
          </a:p>
          <a:p>
            <a:pPr eaLnBrk="1" hangingPunct="1">
              <a:lnSpc>
                <a:spcPct val="80000"/>
              </a:lnSpc>
              <a:spcBef>
                <a:spcPct val="20000"/>
              </a:spcBef>
              <a:spcAft>
                <a:spcPct val="50000"/>
              </a:spcAft>
              <a:buFont typeface="Arial" panose="020B0604020202020204" pitchFamily="34" charset="0"/>
              <a:buChar char="•"/>
            </a:pPr>
            <a:r>
              <a:rPr lang="en-US" altLang="en-US" sz="3200">
                <a:latin typeface="Calibri" panose="020F0502020204030204" pitchFamily="34" charset="0"/>
              </a:rPr>
              <a:t>You should have a statement of your understanding of the results of the student and peer evaluations and how you have used the feedback to improve.</a:t>
            </a:r>
          </a:p>
          <a:p>
            <a:endParaRPr lang="en-US"/>
          </a:p>
        </p:txBody>
      </p:sp>
    </p:spTree>
    <p:extLst>
      <p:ext uri="{BB962C8B-B14F-4D97-AF65-F5344CB8AC3E}">
        <p14:creationId xmlns:p14="http://schemas.microsoft.com/office/powerpoint/2010/main" val="36813616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D838DE-0E31-0C67-0CC9-E730EAEA8BE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9740E24-260C-8C2F-9218-8DEC9D1865B9}"/>
              </a:ext>
            </a:extLst>
          </p:cNvPr>
          <p:cNvSpPr/>
          <p:nvPr/>
        </p:nvSpPr>
        <p:spPr>
          <a:xfrm>
            <a:off x="521494" y="9070328"/>
            <a:ext cx="2860693" cy="766591"/>
          </a:xfrm>
          <a:custGeom>
            <a:avLst/>
            <a:gdLst/>
            <a:ahLst/>
            <a:cxnLst/>
            <a:rect l="l" t="t" r="r" b="b"/>
            <a:pathLst>
              <a:path w="2860693" h="766591">
                <a:moveTo>
                  <a:pt x="0" y="0"/>
                </a:moveTo>
                <a:lnTo>
                  <a:pt x="2860693" y="0"/>
                </a:lnTo>
                <a:lnTo>
                  <a:pt x="2860693" y="766591"/>
                </a:lnTo>
                <a:lnTo>
                  <a:pt x="0" y="7665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26501BAF-5059-DB92-57F2-0977715B568D}"/>
              </a:ext>
            </a:extLst>
          </p:cNvPr>
          <p:cNvSpPr/>
          <p:nvPr/>
        </p:nvSpPr>
        <p:spPr>
          <a:xfrm>
            <a:off x="4035160" y="9119162"/>
            <a:ext cx="3065895" cy="668923"/>
          </a:xfrm>
          <a:custGeom>
            <a:avLst/>
            <a:gdLst/>
            <a:ahLst/>
            <a:cxnLst/>
            <a:rect l="l" t="t" r="r" b="b"/>
            <a:pathLst>
              <a:path w="3065895" h="668923">
                <a:moveTo>
                  <a:pt x="0" y="0"/>
                </a:moveTo>
                <a:lnTo>
                  <a:pt x="3065895" y="0"/>
                </a:lnTo>
                <a:lnTo>
                  <a:pt x="3065895" y="668922"/>
                </a:lnTo>
                <a:lnTo>
                  <a:pt x="0" y="6689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471E5229-EE6B-FB7D-36C0-7B102821B365}"/>
              </a:ext>
            </a:extLst>
          </p:cNvPr>
          <p:cNvSpPr/>
          <p:nvPr/>
        </p:nvSpPr>
        <p:spPr>
          <a:xfrm>
            <a:off x="0" y="0"/>
            <a:ext cx="18288000" cy="8629650"/>
          </a:xfrm>
          <a:custGeom>
            <a:avLst/>
            <a:gdLst/>
            <a:ahLst/>
            <a:cxnLst/>
            <a:rect l="l" t="t" r="r" b="b"/>
            <a:pathLst>
              <a:path w="20955000" h="8629650">
                <a:moveTo>
                  <a:pt x="0" y="0"/>
                </a:moveTo>
                <a:lnTo>
                  <a:pt x="20955000" y="0"/>
                </a:lnTo>
                <a:lnTo>
                  <a:pt x="20955000" y="8629650"/>
                </a:lnTo>
                <a:lnTo>
                  <a:pt x="0" y="8629650"/>
                </a:lnTo>
                <a:lnTo>
                  <a:pt x="0" y="0"/>
                </a:lnTo>
                <a:close/>
              </a:path>
            </a:pathLst>
          </a:custGeom>
          <a:blipFill>
            <a:blip r:embed="rId6">
              <a:alphaModFix amt="25000"/>
            </a:blip>
            <a:stretch>
              <a:fillRect t="-57615" r="-98115" b="-112989"/>
            </a:stretch>
          </a:blipFill>
        </p:spPr>
        <p:txBody>
          <a:bodyPr/>
          <a:lstStyle/>
          <a:p>
            <a:endParaRPr lang="en-US"/>
          </a:p>
        </p:txBody>
      </p:sp>
      <p:sp>
        <p:nvSpPr>
          <p:cNvPr id="5" name="TextBox 5">
            <a:extLst>
              <a:ext uri="{FF2B5EF4-FFF2-40B4-BE49-F238E27FC236}">
                <a16:creationId xmlns:a16="http://schemas.microsoft.com/office/drawing/2014/main" id="{8101DD00-4AA2-4F5E-038F-C91B9C7A82FA}"/>
              </a:ext>
            </a:extLst>
          </p:cNvPr>
          <p:cNvSpPr txBox="1"/>
          <p:nvPr/>
        </p:nvSpPr>
        <p:spPr>
          <a:xfrm>
            <a:off x="14559150" y="9236453"/>
            <a:ext cx="3065895" cy="406458"/>
          </a:xfrm>
          <a:prstGeom prst="rect">
            <a:avLst/>
          </a:prstGeom>
        </p:spPr>
        <p:txBody>
          <a:bodyPr wrap="square" lIns="0" tIns="0" rIns="0" bIns="0" rtlCol="0" anchor="t">
            <a:spAutoFit/>
          </a:bodyPr>
          <a:lstStyle/>
          <a:p>
            <a:pPr algn="ctr">
              <a:lnSpc>
                <a:spcPts val="3359"/>
              </a:lnSpc>
            </a:pPr>
            <a:r>
              <a:rPr lang="en-US" sz="2400">
                <a:solidFill>
                  <a:srgbClr val="0B6A41"/>
                </a:solidFill>
                <a:latin typeface="Open Sans Condensed Bold"/>
                <a:ea typeface="Open Sans Condensed Bold"/>
                <a:cs typeface="Open Sans Condensed Bold"/>
                <a:sym typeface="Open Sans Condensed Bold"/>
              </a:rPr>
              <a:t>Well-Prepared Candidate</a:t>
            </a:r>
          </a:p>
        </p:txBody>
      </p:sp>
      <p:sp>
        <p:nvSpPr>
          <p:cNvPr id="6" name="TextBox 5">
            <a:extLst>
              <a:ext uri="{FF2B5EF4-FFF2-40B4-BE49-F238E27FC236}">
                <a16:creationId xmlns:a16="http://schemas.microsoft.com/office/drawing/2014/main" id="{0DBE03EA-450A-F22F-C3DF-432636C98CD6}"/>
              </a:ext>
            </a:extLst>
          </p:cNvPr>
          <p:cNvSpPr txBox="1"/>
          <p:nvPr/>
        </p:nvSpPr>
        <p:spPr>
          <a:xfrm>
            <a:off x="3382187" y="1181100"/>
            <a:ext cx="10791013" cy="784830"/>
          </a:xfrm>
          <a:prstGeom prst="rect">
            <a:avLst/>
          </a:prstGeom>
          <a:noFill/>
        </p:spPr>
        <p:txBody>
          <a:bodyPr wrap="square" rtlCol="0">
            <a:spAutoFit/>
          </a:bodyPr>
          <a:lstStyle/>
          <a:p>
            <a:pPr algn="ctr"/>
            <a:r>
              <a:rPr lang="en-US" sz="4500" b="1"/>
              <a:t>Scholarly Work</a:t>
            </a:r>
          </a:p>
        </p:txBody>
      </p:sp>
      <p:sp>
        <p:nvSpPr>
          <p:cNvPr id="8" name="TextBox 7">
            <a:extLst>
              <a:ext uri="{FF2B5EF4-FFF2-40B4-BE49-F238E27FC236}">
                <a16:creationId xmlns:a16="http://schemas.microsoft.com/office/drawing/2014/main" id="{2826F6B5-C713-F444-A2EE-D6F3E1BCD01C}"/>
              </a:ext>
            </a:extLst>
          </p:cNvPr>
          <p:cNvSpPr txBox="1"/>
          <p:nvPr/>
        </p:nvSpPr>
        <p:spPr>
          <a:xfrm>
            <a:off x="2748930" y="2572733"/>
            <a:ext cx="12344400" cy="4850559"/>
          </a:xfrm>
          <a:prstGeom prst="rect">
            <a:avLst/>
          </a:prstGeom>
          <a:noFill/>
        </p:spPr>
        <p:txBody>
          <a:bodyPr wrap="square" rtlCol="0">
            <a:spAutoFit/>
          </a:bodyPr>
          <a:lstStyle/>
          <a:p>
            <a:pPr eaLnBrk="1" hangingPunct="1">
              <a:lnSpc>
                <a:spcPct val="90000"/>
              </a:lnSpc>
              <a:spcBef>
                <a:spcPct val="20000"/>
              </a:spcBef>
              <a:spcAft>
                <a:spcPct val="50000"/>
              </a:spcAft>
              <a:buFont typeface="Arial" panose="020B0604020202020204" pitchFamily="34" charset="0"/>
              <a:buChar char="•"/>
            </a:pPr>
            <a:r>
              <a:rPr lang="en-US" altLang="en-US" sz="3200">
                <a:latin typeface="Calibri" panose="020F0502020204030204" pitchFamily="34" charset="0"/>
              </a:rPr>
              <a:t>The primary and essential evidence in this category is publication in reputable peer-reviewed outlets, or, in the case of performance or artistic work, presentation in reputable peer-reviewed venues. </a:t>
            </a:r>
          </a:p>
          <a:p>
            <a:pPr eaLnBrk="1" hangingPunct="1">
              <a:lnSpc>
                <a:spcPct val="90000"/>
              </a:lnSpc>
              <a:spcBef>
                <a:spcPct val="20000"/>
              </a:spcBef>
              <a:spcAft>
                <a:spcPct val="50000"/>
              </a:spcAft>
              <a:buFont typeface="Arial" panose="020B0604020202020204" pitchFamily="34" charset="0"/>
              <a:buChar char="•"/>
            </a:pPr>
            <a:r>
              <a:rPr lang="en-US" altLang="en-US" sz="3200">
                <a:latin typeface="Calibri" panose="020F0502020204030204" pitchFamily="34" charset="0"/>
              </a:rPr>
              <a:t>The statement should indicate the nature of your </a:t>
            </a:r>
            <a:r>
              <a:rPr lang="en-US" altLang="ja-JP" sz="3200">
                <a:latin typeface="Calibri" panose="020F0502020204030204" pitchFamily="34" charset="0"/>
              </a:rPr>
              <a:t>research and your future plans. It should address the quality and significance of the work, including quality of the publication venues.</a:t>
            </a:r>
          </a:p>
          <a:p>
            <a:pPr eaLnBrk="1" hangingPunct="1">
              <a:lnSpc>
                <a:spcPct val="90000"/>
              </a:lnSpc>
              <a:spcBef>
                <a:spcPct val="20000"/>
              </a:spcBef>
              <a:spcAft>
                <a:spcPct val="50000"/>
              </a:spcAft>
              <a:buFont typeface="Arial" panose="020B0604020202020204" pitchFamily="34" charset="0"/>
              <a:buChar char="•"/>
            </a:pPr>
            <a:r>
              <a:rPr lang="en-US" altLang="en-US" sz="3200">
                <a:latin typeface="Calibri" panose="020F0502020204030204" pitchFamily="34" charset="0"/>
              </a:rPr>
              <a:t>It should explain your</a:t>
            </a:r>
            <a:r>
              <a:rPr lang="en-US" altLang="ja-JP" sz="3200">
                <a:latin typeface="Calibri" panose="020F0502020204030204" pitchFamily="34" charset="0"/>
              </a:rPr>
              <a:t> role in joint publications, presentations, research grants.</a:t>
            </a:r>
            <a:endParaRPr lang="en-US" altLang="en-US" sz="3200">
              <a:latin typeface="Calibri" panose="020F0502020204030204" pitchFamily="34" charset="0"/>
            </a:endParaRPr>
          </a:p>
          <a:p>
            <a:endParaRPr lang="en-US"/>
          </a:p>
        </p:txBody>
      </p:sp>
    </p:spTree>
    <p:extLst>
      <p:ext uri="{BB962C8B-B14F-4D97-AF65-F5344CB8AC3E}">
        <p14:creationId xmlns:p14="http://schemas.microsoft.com/office/powerpoint/2010/main" val="39176667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8C31FD-E47B-6DFB-9C9A-916594C360D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9BB89B3-DE04-0ED5-FA7B-1EB13AF99878}"/>
              </a:ext>
            </a:extLst>
          </p:cNvPr>
          <p:cNvSpPr/>
          <p:nvPr/>
        </p:nvSpPr>
        <p:spPr>
          <a:xfrm>
            <a:off x="521494" y="9070328"/>
            <a:ext cx="2860693" cy="766591"/>
          </a:xfrm>
          <a:custGeom>
            <a:avLst/>
            <a:gdLst/>
            <a:ahLst/>
            <a:cxnLst/>
            <a:rect l="l" t="t" r="r" b="b"/>
            <a:pathLst>
              <a:path w="2860693" h="766591">
                <a:moveTo>
                  <a:pt x="0" y="0"/>
                </a:moveTo>
                <a:lnTo>
                  <a:pt x="2860693" y="0"/>
                </a:lnTo>
                <a:lnTo>
                  <a:pt x="2860693" y="766591"/>
                </a:lnTo>
                <a:lnTo>
                  <a:pt x="0" y="7665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B8C5ACF9-6CF9-3F76-96E5-DA0B5812662C}"/>
              </a:ext>
            </a:extLst>
          </p:cNvPr>
          <p:cNvSpPr/>
          <p:nvPr/>
        </p:nvSpPr>
        <p:spPr>
          <a:xfrm>
            <a:off x="4035160" y="9119162"/>
            <a:ext cx="3065895" cy="668923"/>
          </a:xfrm>
          <a:custGeom>
            <a:avLst/>
            <a:gdLst/>
            <a:ahLst/>
            <a:cxnLst/>
            <a:rect l="l" t="t" r="r" b="b"/>
            <a:pathLst>
              <a:path w="3065895" h="668923">
                <a:moveTo>
                  <a:pt x="0" y="0"/>
                </a:moveTo>
                <a:lnTo>
                  <a:pt x="3065895" y="0"/>
                </a:lnTo>
                <a:lnTo>
                  <a:pt x="3065895" y="668922"/>
                </a:lnTo>
                <a:lnTo>
                  <a:pt x="0" y="6689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a:extLst>
              <a:ext uri="{FF2B5EF4-FFF2-40B4-BE49-F238E27FC236}">
                <a16:creationId xmlns:a16="http://schemas.microsoft.com/office/drawing/2014/main" id="{E22542A7-970E-04EC-2942-D5A3A9E1A2C6}"/>
              </a:ext>
            </a:extLst>
          </p:cNvPr>
          <p:cNvGrpSpPr/>
          <p:nvPr/>
        </p:nvGrpSpPr>
        <p:grpSpPr>
          <a:xfrm>
            <a:off x="0" y="0"/>
            <a:ext cx="18288000" cy="8622547"/>
            <a:chOff x="0" y="0"/>
            <a:chExt cx="4816593" cy="2270959"/>
          </a:xfrm>
        </p:grpSpPr>
        <p:sp>
          <p:nvSpPr>
            <p:cNvPr id="5" name="Freeform 5">
              <a:extLst>
                <a:ext uri="{FF2B5EF4-FFF2-40B4-BE49-F238E27FC236}">
                  <a16:creationId xmlns:a16="http://schemas.microsoft.com/office/drawing/2014/main" id="{210D1C77-B03A-55F8-AEC6-7E534D2E2729}"/>
                </a:ext>
              </a:extLst>
            </p:cNvPr>
            <p:cNvSpPr/>
            <p:nvPr/>
          </p:nvSpPr>
          <p:spPr>
            <a:xfrm>
              <a:off x="0" y="0"/>
              <a:ext cx="4816592" cy="2270959"/>
            </a:xfrm>
            <a:custGeom>
              <a:avLst/>
              <a:gdLst/>
              <a:ahLst/>
              <a:cxnLst/>
              <a:rect l="l" t="t" r="r" b="b"/>
              <a:pathLst>
                <a:path w="4816592" h="2270959">
                  <a:moveTo>
                    <a:pt x="0" y="0"/>
                  </a:moveTo>
                  <a:lnTo>
                    <a:pt x="4816592" y="0"/>
                  </a:lnTo>
                  <a:lnTo>
                    <a:pt x="4816592" y="2270959"/>
                  </a:lnTo>
                  <a:lnTo>
                    <a:pt x="0" y="2270959"/>
                  </a:lnTo>
                  <a:close/>
                </a:path>
              </a:pathLst>
            </a:custGeom>
            <a:solidFill>
              <a:srgbClr val="D6D6D4">
                <a:alpha val="49804"/>
              </a:srgbClr>
            </a:solidFill>
          </p:spPr>
          <p:txBody>
            <a:bodyPr/>
            <a:lstStyle/>
            <a:p>
              <a:endParaRPr lang="en-US"/>
            </a:p>
          </p:txBody>
        </p:sp>
        <p:sp>
          <p:nvSpPr>
            <p:cNvPr id="6" name="TextBox 6">
              <a:extLst>
                <a:ext uri="{FF2B5EF4-FFF2-40B4-BE49-F238E27FC236}">
                  <a16:creationId xmlns:a16="http://schemas.microsoft.com/office/drawing/2014/main" id="{D7F38381-4502-06D7-8213-FD0C6296DC11}"/>
                </a:ext>
              </a:extLst>
            </p:cNvPr>
            <p:cNvSpPr txBox="1"/>
            <p:nvPr/>
          </p:nvSpPr>
          <p:spPr>
            <a:xfrm>
              <a:off x="0" y="-38100"/>
              <a:ext cx="4816593" cy="2309059"/>
            </a:xfrm>
            <a:prstGeom prst="rect">
              <a:avLst/>
            </a:prstGeom>
          </p:spPr>
          <p:txBody>
            <a:bodyPr lIns="50800" tIns="50800" rIns="50800" bIns="50800" rtlCol="0" anchor="ctr"/>
            <a:lstStyle/>
            <a:p>
              <a:pPr algn="ctr">
                <a:lnSpc>
                  <a:spcPts val="3359"/>
                </a:lnSpc>
              </a:pPr>
              <a:endParaRPr/>
            </a:p>
          </p:txBody>
        </p:sp>
      </p:grpSp>
      <p:sp>
        <p:nvSpPr>
          <p:cNvPr id="7" name="TextBox 7">
            <a:extLst>
              <a:ext uri="{FF2B5EF4-FFF2-40B4-BE49-F238E27FC236}">
                <a16:creationId xmlns:a16="http://schemas.microsoft.com/office/drawing/2014/main" id="{ADA021C2-881D-CCFE-D39A-1E9B887758F2}"/>
              </a:ext>
            </a:extLst>
          </p:cNvPr>
          <p:cNvSpPr txBox="1"/>
          <p:nvPr/>
        </p:nvSpPr>
        <p:spPr>
          <a:xfrm>
            <a:off x="14559150" y="9236453"/>
            <a:ext cx="3065895" cy="406458"/>
          </a:xfrm>
          <a:prstGeom prst="rect">
            <a:avLst/>
          </a:prstGeom>
        </p:spPr>
        <p:txBody>
          <a:bodyPr wrap="square" lIns="0" tIns="0" rIns="0" bIns="0" rtlCol="0" anchor="t">
            <a:spAutoFit/>
          </a:bodyPr>
          <a:lstStyle/>
          <a:p>
            <a:pPr algn="ctr">
              <a:lnSpc>
                <a:spcPts val="3359"/>
              </a:lnSpc>
            </a:pPr>
            <a:r>
              <a:rPr lang="en-US" sz="2400">
                <a:solidFill>
                  <a:srgbClr val="0B6A41"/>
                </a:solidFill>
                <a:latin typeface="Open Sans Condensed Bold"/>
                <a:ea typeface="Open Sans Condensed Bold"/>
                <a:cs typeface="Open Sans Condensed Bold"/>
                <a:sym typeface="Open Sans Condensed Bold"/>
              </a:rPr>
              <a:t>Well-Prepared Candidate</a:t>
            </a:r>
          </a:p>
        </p:txBody>
      </p:sp>
      <p:sp>
        <p:nvSpPr>
          <p:cNvPr id="8" name="Freeform 8">
            <a:extLst>
              <a:ext uri="{FF2B5EF4-FFF2-40B4-BE49-F238E27FC236}">
                <a16:creationId xmlns:a16="http://schemas.microsoft.com/office/drawing/2014/main" id="{8924F58A-F8EB-F8E4-3C77-8F09CCD12324}"/>
              </a:ext>
            </a:extLst>
          </p:cNvPr>
          <p:cNvSpPr/>
          <p:nvPr/>
        </p:nvSpPr>
        <p:spPr>
          <a:xfrm>
            <a:off x="0" y="0"/>
            <a:ext cx="18287996" cy="8622546"/>
          </a:xfrm>
          <a:custGeom>
            <a:avLst/>
            <a:gdLst/>
            <a:ahLst/>
            <a:cxnLst/>
            <a:rect l="l" t="t" r="r" b="b"/>
            <a:pathLst>
              <a:path w="20955000" h="8629650">
                <a:moveTo>
                  <a:pt x="0" y="0"/>
                </a:moveTo>
                <a:lnTo>
                  <a:pt x="20955000" y="0"/>
                </a:lnTo>
                <a:lnTo>
                  <a:pt x="20955000" y="8629650"/>
                </a:lnTo>
                <a:lnTo>
                  <a:pt x="0" y="8629650"/>
                </a:lnTo>
                <a:lnTo>
                  <a:pt x="0" y="0"/>
                </a:lnTo>
                <a:close/>
              </a:path>
            </a:pathLst>
          </a:custGeom>
          <a:blipFill>
            <a:blip r:embed="rId6">
              <a:alphaModFix amt="25000"/>
            </a:blip>
            <a:stretch>
              <a:fillRect t="-57615" r="-98115" b="-112989"/>
            </a:stretch>
          </a:blipFill>
        </p:spPr>
        <p:txBody>
          <a:bodyPr/>
          <a:lstStyle/>
          <a:p>
            <a:endParaRPr lang="en-US"/>
          </a:p>
        </p:txBody>
      </p:sp>
      <p:sp>
        <p:nvSpPr>
          <p:cNvPr id="9" name="TextBox 8">
            <a:extLst>
              <a:ext uri="{FF2B5EF4-FFF2-40B4-BE49-F238E27FC236}">
                <a16:creationId xmlns:a16="http://schemas.microsoft.com/office/drawing/2014/main" id="{9DB5E673-DE47-4D0F-F9EA-EFA6B9F84442}"/>
              </a:ext>
            </a:extLst>
          </p:cNvPr>
          <p:cNvSpPr txBox="1"/>
          <p:nvPr/>
        </p:nvSpPr>
        <p:spPr>
          <a:xfrm>
            <a:off x="2590800" y="845793"/>
            <a:ext cx="11734800" cy="784830"/>
          </a:xfrm>
          <a:prstGeom prst="rect">
            <a:avLst/>
          </a:prstGeom>
          <a:noFill/>
        </p:spPr>
        <p:txBody>
          <a:bodyPr wrap="square" rtlCol="0">
            <a:spAutoFit/>
          </a:bodyPr>
          <a:lstStyle/>
          <a:p>
            <a:pPr algn="ctr"/>
            <a:r>
              <a:rPr lang="en-US" sz="4500" b="1"/>
              <a:t>Scholarly Work</a:t>
            </a:r>
          </a:p>
        </p:txBody>
      </p:sp>
      <p:sp>
        <p:nvSpPr>
          <p:cNvPr id="10" name="TextBox 9">
            <a:extLst>
              <a:ext uri="{FF2B5EF4-FFF2-40B4-BE49-F238E27FC236}">
                <a16:creationId xmlns:a16="http://schemas.microsoft.com/office/drawing/2014/main" id="{E704A72E-F50F-FB98-9118-3BE121D93956}"/>
              </a:ext>
            </a:extLst>
          </p:cNvPr>
          <p:cNvSpPr txBox="1"/>
          <p:nvPr/>
        </p:nvSpPr>
        <p:spPr>
          <a:xfrm>
            <a:off x="2603310" y="2473068"/>
            <a:ext cx="12573000" cy="4259628"/>
          </a:xfrm>
          <a:prstGeom prst="rect">
            <a:avLst/>
          </a:prstGeom>
          <a:noFill/>
        </p:spPr>
        <p:txBody>
          <a:bodyPr wrap="square" rtlCol="0">
            <a:spAutoFit/>
          </a:bodyPr>
          <a:lstStyle/>
          <a:p>
            <a:pPr eaLnBrk="1" hangingPunct="1">
              <a:lnSpc>
                <a:spcPct val="90000"/>
              </a:lnSpc>
              <a:spcBef>
                <a:spcPct val="20000"/>
              </a:spcBef>
              <a:spcAft>
                <a:spcPct val="50000"/>
              </a:spcAft>
              <a:buFont typeface="Arial" panose="020B0604020202020204" pitchFamily="34" charset="0"/>
              <a:buChar char="•"/>
            </a:pPr>
            <a:r>
              <a:rPr lang="en-US" altLang="en-US" sz="3200">
                <a:latin typeface="Calibri" panose="020F0502020204030204" pitchFamily="34" charset="0"/>
              </a:rPr>
              <a:t>Specify percentage contribution; preferably correspondence from other co-authors confirming this</a:t>
            </a:r>
          </a:p>
          <a:p>
            <a:pPr eaLnBrk="1" hangingPunct="1">
              <a:lnSpc>
                <a:spcPct val="90000"/>
              </a:lnSpc>
              <a:spcBef>
                <a:spcPct val="20000"/>
              </a:spcBef>
              <a:spcAft>
                <a:spcPct val="50000"/>
              </a:spcAft>
              <a:buFont typeface="Arial" panose="020B0604020202020204" pitchFamily="34" charset="0"/>
              <a:buChar char="•"/>
            </a:pPr>
            <a:r>
              <a:rPr lang="en-US" altLang="en-US" sz="3200">
                <a:latin typeface="Calibri" panose="020F0502020204030204" pitchFamily="34" charset="0"/>
              </a:rPr>
              <a:t>Explain discipline-specific authorship order and involvement of graduate students</a:t>
            </a:r>
          </a:p>
          <a:p>
            <a:pPr eaLnBrk="1" hangingPunct="1">
              <a:lnSpc>
                <a:spcPct val="80000"/>
              </a:lnSpc>
              <a:spcBef>
                <a:spcPct val="20000"/>
              </a:spcBef>
              <a:spcAft>
                <a:spcPct val="50000"/>
              </a:spcAft>
              <a:buFont typeface="Arial" panose="020B0604020202020204" pitchFamily="34" charset="0"/>
              <a:buChar char="•"/>
            </a:pPr>
            <a:r>
              <a:rPr lang="en-US" altLang="en-US" sz="3200">
                <a:latin typeface="Calibri" panose="020F0502020204030204" pitchFamily="34" charset="0"/>
              </a:rPr>
              <a:t>Provide evidence of leadership in the establishment and execution of a clearly defined program of scholarship and a positive indication that the candidate will maintain activity in scholarly work</a:t>
            </a:r>
            <a:endParaRPr lang="en-US" altLang="ja-JP" sz="3200">
              <a:latin typeface="Calibri" panose="020F0502020204030204" pitchFamily="34" charset="0"/>
            </a:endParaRPr>
          </a:p>
          <a:p>
            <a:endParaRPr lang="en-US"/>
          </a:p>
        </p:txBody>
      </p:sp>
    </p:spTree>
    <p:extLst>
      <p:ext uri="{BB962C8B-B14F-4D97-AF65-F5344CB8AC3E}">
        <p14:creationId xmlns:p14="http://schemas.microsoft.com/office/powerpoint/2010/main" val="41496525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BFC680-6694-ADE2-622D-F5F6C26061A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66E3749-DEAF-CA51-AD60-3E4718BB1A3C}"/>
              </a:ext>
            </a:extLst>
          </p:cNvPr>
          <p:cNvSpPr/>
          <p:nvPr/>
        </p:nvSpPr>
        <p:spPr>
          <a:xfrm>
            <a:off x="521494" y="9070328"/>
            <a:ext cx="2860693" cy="766591"/>
          </a:xfrm>
          <a:custGeom>
            <a:avLst/>
            <a:gdLst/>
            <a:ahLst/>
            <a:cxnLst/>
            <a:rect l="l" t="t" r="r" b="b"/>
            <a:pathLst>
              <a:path w="2860693" h="766591">
                <a:moveTo>
                  <a:pt x="0" y="0"/>
                </a:moveTo>
                <a:lnTo>
                  <a:pt x="2860693" y="0"/>
                </a:lnTo>
                <a:lnTo>
                  <a:pt x="2860693" y="766591"/>
                </a:lnTo>
                <a:lnTo>
                  <a:pt x="0" y="7665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D7C81A99-D18A-7DDE-719E-58F9166942F2}"/>
              </a:ext>
            </a:extLst>
          </p:cNvPr>
          <p:cNvSpPr/>
          <p:nvPr/>
        </p:nvSpPr>
        <p:spPr>
          <a:xfrm>
            <a:off x="4035160" y="9119162"/>
            <a:ext cx="3065895" cy="668923"/>
          </a:xfrm>
          <a:custGeom>
            <a:avLst/>
            <a:gdLst/>
            <a:ahLst/>
            <a:cxnLst/>
            <a:rect l="l" t="t" r="r" b="b"/>
            <a:pathLst>
              <a:path w="3065895" h="668923">
                <a:moveTo>
                  <a:pt x="0" y="0"/>
                </a:moveTo>
                <a:lnTo>
                  <a:pt x="3065895" y="0"/>
                </a:lnTo>
                <a:lnTo>
                  <a:pt x="3065895" y="668922"/>
                </a:lnTo>
                <a:lnTo>
                  <a:pt x="0" y="6689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a:extLst>
              <a:ext uri="{FF2B5EF4-FFF2-40B4-BE49-F238E27FC236}">
                <a16:creationId xmlns:a16="http://schemas.microsoft.com/office/drawing/2014/main" id="{5AE3EF9D-6D72-A06B-07D7-A0BC6B1C0FCB}"/>
              </a:ext>
            </a:extLst>
          </p:cNvPr>
          <p:cNvSpPr txBox="1"/>
          <p:nvPr/>
        </p:nvSpPr>
        <p:spPr>
          <a:xfrm>
            <a:off x="14401800" y="9236453"/>
            <a:ext cx="3223245" cy="406458"/>
          </a:xfrm>
          <a:prstGeom prst="rect">
            <a:avLst/>
          </a:prstGeom>
        </p:spPr>
        <p:txBody>
          <a:bodyPr wrap="square" lIns="0" tIns="0" rIns="0" bIns="0" rtlCol="0" anchor="t">
            <a:spAutoFit/>
          </a:bodyPr>
          <a:lstStyle/>
          <a:p>
            <a:pPr algn="ctr">
              <a:lnSpc>
                <a:spcPts val="3359"/>
              </a:lnSpc>
            </a:pPr>
            <a:r>
              <a:rPr lang="en-US" sz="2400">
                <a:solidFill>
                  <a:srgbClr val="0B6A41"/>
                </a:solidFill>
                <a:latin typeface="Open Sans Condensed Bold"/>
                <a:ea typeface="Open Sans Condensed Bold"/>
                <a:cs typeface="Open Sans Condensed Bold"/>
                <a:sym typeface="Open Sans Condensed Bold"/>
              </a:rPr>
              <a:t>Well-Prepared Candidate</a:t>
            </a:r>
          </a:p>
        </p:txBody>
      </p:sp>
      <p:sp>
        <p:nvSpPr>
          <p:cNvPr id="5" name="Freeform 5">
            <a:extLst>
              <a:ext uri="{FF2B5EF4-FFF2-40B4-BE49-F238E27FC236}">
                <a16:creationId xmlns:a16="http://schemas.microsoft.com/office/drawing/2014/main" id="{A10B3CE9-11D2-6A7C-DCA4-72E6A03647C2}"/>
              </a:ext>
            </a:extLst>
          </p:cNvPr>
          <p:cNvSpPr/>
          <p:nvPr/>
        </p:nvSpPr>
        <p:spPr>
          <a:xfrm>
            <a:off x="0" y="0"/>
            <a:ext cx="18288000" cy="8622547"/>
          </a:xfrm>
          <a:custGeom>
            <a:avLst/>
            <a:gdLst/>
            <a:ahLst/>
            <a:cxnLst/>
            <a:rect l="l" t="t" r="r" b="b"/>
            <a:pathLst>
              <a:path w="18288000" h="8622547">
                <a:moveTo>
                  <a:pt x="0" y="0"/>
                </a:moveTo>
                <a:lnTo>
                  <a:pt x="18288000" y="0"/>
                </a:lnTo>
                <a:lnTo>
                  <a:pt x="18288000" y="8622547"/>
                </a:lnTo>
                <a:lnTo>
                  <a:pt x="0" y="8622547"/>
                </a:lnTo>
                <a:lnTo>
                  <a:pt x="0" y="0"/>
                </a:lnTo>
                <a:close/>
              </a:path>
            </a:pathLst>
          </a:custGeom>
          <a:blipFill>
            <a:blip r:embed="rId6">
              <a:alphaModFix amt="21999"/>
            </a:blip>
            <a:stretch>
              <a:fillRect b="-19303"/>
            </a:stretch>
          </a:blipFill>
        </p:spPr>
        <p:txBody>
          <a:bodyPr/>
          <a:lstStyle/>
          <a:p>
            <a:endParaRPr lang="en-US"/>
          </a:p>
        </p:txBody>
      </p:sp>
      <p:sp>
        <p:nvSpPr>
          <p:cNvPr id="6" name="TextBox 5">
            <a:extLst>
              <a:ext uri="{FF2B5EF4-FFF2-40B4-BE49-F238E27FC236}">
                <a16:creationId xmlns:a16="http://schemas.microsoft.com/office/drawing/2014/main" id="{1528F3F7-7477-B2F8-069A-E4265A4DC348}"/>
              </a:ext>
            </a:extLst>
          </p:cNvPr>
          <p:cNvSpPr txBox="1"/>
          <p:nvPr/>
        </p:nvSpPr>
        <p:spPr>
          <a:xfrm>
            <a:off x="2743200" y="1028700"/>
            <a:ext cx="11963400" cy="784830"/>
          </a:xfrm>
          <a:prstGeom prst="rect">
            <a:avLst/>
          </a:prstGeom>
          <a:noFill/>
        </p:spPr>
        <p:txBody>
          <a:bodyPr wrap="square" rtlCol="0">
            <a:spAutoFit/>
          </a:bodyPr>
          <a:lstStyle/>
          <a:p>
            <a:pPr algn="ctr"/>
            <a:r>
              <a:rPr lang="en-US" sz="4500" b="1"/>
              <a:t>Professional Practice</a:t>
            </a:r>
          </a:p>
        </p:txBody>
      </p:sp>
      <p:sp>
        <p:nvSpPr>
          <p:cNvPr id="7" name="TextBox 6">
            <a:extLst>
              <a:ext uri="{FF2B5EF4-FFF2-40B4-BE49-F238E27FC236}">
                <a16:creationId xmlns:a16="http://schemas.microsoft.com/office/drawing/2014/main" id="{AD6D33C7-D913-80DB-7587-10EEA234DE53}"/>
              </a:ext>
            </a:extLst>
          </p:cNvPr>
          <p:cNvSpPr txBox="1"/>
          <p:nvPr/>
        </p:nvSpPr>
        <p:spPr>
          <a:xfrm>
            <a:off x="2286000" y="2857500"/>
            <a:ext cx="14020800" cy="3323987"/>
          </a:xfrm>
          <a:prstGeom prst="rect">
            <a:avLst/>
          </a:prstGeom>
          <a:noFill/>
        </p:spPr>
        <p:txBody>
          <a:bodyPr wrap="square" rtlCol="0">
            <a:spAutoFit/>
          </a:bodyPr>
          <a:lstStyle/>
          <a:p>
            <a:pPr eaLnBrk="1" hangingPunct="1">
              <a:lnSpc>
                <a:spcPct val="80000"/>
              </a:lnSpc>
              <a:spcBef>
                <a:spcPct val="20000"/>
              </a:spcBef>
              <a:spcAft>
                <a:spcPct val="50000"/>
              </a:spcAft>
              <a:buFont typeface="Arial" panose="020B0604020202020204" pitchFamily="34" charset="0"/>
              <a:buChar char="•"/>
              <a:defRPr/>
            </a:pPr>
            <a:r>
              <a:rPr lang="en-US" altLang="en-US" sz="3200">
                <a:latin typeface="Calibri" panose="020F0502020204030204" pitchFamily="34" charset="0"/>
              </a:rPr>
              <a:t>A </a:t>
            </a:r>
            <a:r>
              <a:rPr lang="en-US" altLang="en-US" sz="3200" b="1" u="sng">
                <a:latin typeface="Calibri" panose="020F0502020204030204" pitchFamily="34" charset="0"/>
              </a:rPr>
              <a:t>balance</a:t>
            </a:r>
            <a:r>
              <a:rPr lang="en-US" altLang="en-US" sz="3200">
                <a:latin typeface="Calibri" panose="020F0502020204030204" pitchFamily="34" charset="0"/>
              </a:rPr>
              <a:t> between the Professional Practice and Scholarly Work suggests an assessable volume of work, or productivity, in each area.  </a:t>
            </a:r>
          </a:p>
          <a:p>
            <a:pPr eaLnBrk="1" hangingPunct="1">
              <a:lnSpc>
                <a:spcPct val="80000"/>
              </a:lnSpc>
              <a:spcBef>
                <a:spcPct val="20000"/>
              </a:spcBef>
              <a:spcAft>
                <a:spcPct val="50000"/>
              </a:spcAft>
              <a:buFont typeface="Arial" panose="020B0604020202020204" pitchFamily="34" charset="0"/>
              <a:buChar char="•"/>
              <a:defRPr/>
            </a:pPr>
            <a:r>
              <a:rPr lang="en-US" altLang="en-US" sz="3200">
                <a:latin typeface="Calibri" panose="020F0502020204030204" pitchFamily="34" charset="0"/>
              </a:rPr>
              <a:t>There should be compelling evidence that the candidate has sustained a high level of performance in the practice of the profession and established a reputation for expertise in the field, </a:t>
            </a:r>
            <a:r>
              <a:rPr lang="en-US" altLang="en-US" sz="3200" b="1" u="sng">
                <a:latin typeface="Calibri" panose="020F0502020204030204" pitchFamily="34" charset="0"/>
              </a:rPr>
              <a:t>AND</a:t>
            </a:r>
            <a:r>
              <a:rPr lang="en-US" altLang="en-US" sz="3200">
                <a:latin typeface="Calibri" panose="020F0502020204030204" pitchFamily="34" charset="0"/>
              </a:rPr>
              <a:t> the candidate has made a contribution to the creation and dissemination of knowledge through scholarly work.</a:t>
            </a:r>
            <a:endParaRPr lang="en-US" altLang="ja-JP" sz="3200">
              <a:latin typeface="Calibri" panose="020F0502020204030204" pitchFamily="34" charset="0"/>
            </a:endParaRPr>
          </a:p>
          <a:p>
            <a:endParaRPr lang="en-US"/>
          </a:p>
        </p:txBody>
      </p:sp>
      <p:pic>
        <p:nvPicPr>
          <p:cNvPr id="9" name="Picture 8">
            <a:extLst>
              <a:ext uri="{FF2B5EF4-FFF2-40B4-BE49-F238E27FC236}">
                <a16:creationId xmlns:a16="http://schemas.microsoft.com/office/drawing/2014/main" id="{8A3B92BA-0B18-9ACF-AC30-321C3049C2AF}"/>
              </a:ext>
            </a:extLst>
          </p:cNvPr>
          <p:cNvPicPr>
            <a:picLocks noChangeAspect="1"/>
          </p:cNvPicPr>
          <p:nvPr/>
        </p:nvPicPr>
        <p:blipFill>
          <a:blip r:embed="rId7"/>
          <a:stretch>
            <a:fillRect/>
          </a:stretch>
        </p:blipFill>
        <p:spPr>
          <a:xfrm>
            <a:off x="7417553" y="6743700"/>
            <a:ext cx="1878847" cy="1878847"/>
          </a:xfrm>
          <a:prstGeom prst="rect">
            <a:avLst/>
          </a:prstGeom>
        </p:spPr>
      </p:pic>
    </p:spTree>
    <p:extLst>
      <p:ext uri="{BB962C8B-B14F-4D97-AF65-F5344CB8AC3E}">
        <p14:creationId xmlns:p14="http://schemas.microsoft.com/office/powerpoint/2010/main" val="4066894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417D33-FA78-4CDD-D36C-F6788140D17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E096BC0-4F36-E4AD-CC51-8806AF973070}"/>
              </a:ext>
            </a:extLst>
          </p:cNvPr>
          <p:cNvSpPr/>
          <p:nvPr/>
        </p:nvSpPr>
        <p:spPr>
          <a:xfrm>
            <a:off x="521494" y="9070328"/>
            <a:ext cx="2860693" cy="766591"/>
          </a:xfrm>
          <a:custGeom>
            <a:avLst/>
            <a:gdLst/>
            <a:ahLst/>
            <a:cxnLst/>
            <a:rect l="l" t="t" r="r" b="b"/>
            <a:pathLst>
              <a:path w="2860693" h="766591">
                <a:moveTo>
                  <a:pt x="0" y="0"/>
                </a:moveTo>
                <a:lnTo>
                  <a:pt x="2860693" y="0"/>
                </a:lnTo>
                <a:lnTo>
                  <a:pt x="2860693" y="766591"/>
                </a:lnTo>
                <a:lnTo>
                  <a:pt x="0" y="7665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B499271C-369B-1ABD-7A8D-57FB0A56B1D4}"/>
              </a:ext>
            </a:extLst>
          </p:cNvPr>
          <p:cNvSpPr/>
          <p:nvPr/>
        </p:nvSpPr>
        <p:spPr>
          <a:xfrm>
            <a:off x="4035160" y="9119162"/>
            <a:ext cx="3065895" cy="668923"/>
          </a:xfrm>
          <a:custGeom>
            <a:avLst/>
            <a:gdLst/>
            <a:ahLst/>
            <a:cxnLst/>
            <a:rect l="l" t="t" r="r" b="b"/>
            <a:pathLst>
              <a:path w="3065895" h="668923">
                <a:moveTo>
                  <a:pt x="0" y="0"/>
                </a:moveTo>
                <a:lnTo>
                  <a:pt x="3065895" y="0"/>
                </a:lnTo>
                <a:lnTo>
                  <a:pt x="3065895" y="668922"/>
                </a:lnTo>
                <a:lnTo>
                  <a:pt x="0" y="6689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a:extLst>
              <a:ext uri="{FF2B5EF4-FFF2-40B4-BE49-F238E27FC236}">
                <a16:creationId xmlns:a16="http://schemas.microsoft.com/office/drawing/2014/main" id="{D12A9E75-90EC-E606-C898-33387B22408C}"/>
              </a:ext>
            </a:extLst>
          </p:cNvPr>
          <p:cNvGrpSpPr/>
          <p:nvPr/>
        </p:nvGrpSpPr>
        <p:grpSpPr>
          <a:xfrm>
            <a:off x="0" y="0"/>
            <a:ext cx="18288000" cy="8622547"/>
            <a:chOff x="0" y="0"/>
            <a:chExt cx="4816593" cy="2270959"/>
          </a:xfrm>
        </p:grpSpPr>
        <p:sp>
          <p:nvSpPr>
            <p:cNvPr id="5" name="Freeform 5">
              <a:extLst>
                <a:ext uri="{FF2B5EF4-FFF2-40B4-BE49-F238E27FC236}">
                  <a16:creationId xmlns:a16="http://schemas.microsoft.com/office/drawing/2014/main" id="{0B229E16-27A1-BC7F-737D-383683FCAC33}"/>
                </a:ext>
              </a:extLst>
            </p:cNvPr>
            <p:cNvSpPr/>
            <p:nvPr/>
          </p:nvSpPr>
          <p:spPr>
            <a:xfrm>
              <a:off x="0" y="0"/>
              <a:ext cx="4816592" cy="2270959"/>
            </a:xfrm>
            <a:custGeom>
              <a:avLst/>
              <a:gdLst/>
              <a:ahLst/>
              <a:cxnLst/>
              <a:rect l="l" t="t" r="r" b="b"/>
              <a:pathLst>
                <a:path w="4816592" h="2270959">
                  <a:moveTo>
                    <a:pt x="0" y="0"/>
                  </a:moveTo>
                  <a:lnTo>
                    <a:pt x="4816592" y="0"/>
                  </a:lnTo>
                  <a:lnTo>
                    <a:pt x="4816592" y="2270959"/>
                  </a:lnTo>
                  <a:lnTo>
                    <a:pt x="0" y="2270959"/>
                  </a:lnTo>
                  <a:close/>
                </a:path>
              </a:pathLst>
            </a:custGeom>
            <a:solidFill>
              <a:srgbClr val="D6D6D4">
                <a:alpha val="49804"/>
              </a:srgbClr>
            </a:solidFill>
          </p:spPr>
          <p:txBody>
            <a:bodyPr/>
            <a:lstStyle/>
            <a:p>
              <a:endParaRPr lang="en-US"/>
            </a:p>
          </p:txBody>
        </p:sp>
        <p:sp>
          <p:nvSpPr>
            <p:cNvPr id="6" name="TextBox 6">
              <a:extLst>
                <a:ext uri="{FF2B5EF4-FFF2-40B4-BE49-F238E27FC236}">
                  <a16:creationId xmlns:a16="http://schemas.microsoft.com/office/drawing/2014/main" id="{9A77A95B-42D6-95D2-54DE-C1C056A93118}"/>
                </a:ext>
              </a:extLst>
            </p:cNvPr>
            <p:cNvSpPr txBox="1"/>
            <p:nvPr/>
          </p:nvSpPr>
          <p:spPr>
            <a:xfrm>
              <a:off x="0" y="-38100"/>
              <a:ext cx="4816593" cy="2309059"/>
            </a:xfrm>
            <a:prstGeom prst="rect">
              <a:avLst/>
            </a:prstGeom>
          </p:spPr>
          <p:txBody>
            <a:bodyPr lIns="50800" tIns="50800" rIns="50800" bIns="50800" rtlCol="0" anchor="ctr"/>
            <a:lstStyle/>
            <a:p>
              <a:pPr algn="ctr">
                <a:lnSpc>
                  <a:spcPts val="3359"/>
                </a:lnSpc>
              </a:pPr>
              <a:endParaRPr/>
            </a:p>
          </p:txBody>
        </p:sp>
      </p:grpSp>
      <p:sp>
        <p:nvSpPr>
          <p:cNvPr id="7" name="TextBox 7">
            <a:extLst>
              <a:ext uri="{FF2B5EF4-FFF2-40B4-BE49-F238E27FC236}">
                <a16:creationId xmlns:a16="http://schemas.microsoft.com/office/drawing/2014/main" id="{4350F6EE-8CD0-C2E8-AC3A-B1FBDFE1C412}"/>
              </a:ext>
            </a:extLst>
          </p:cNvPr>
          <p:cNvSpPr txBox="1"/>
          <p:nvPr/>
        </p:nvSpPr>
        <p:spPr>
          <a:xfrm>
            <a:off x="14401800" y="9236453"/>
            <a:ext cx="3223245" cy="406458"/>
          </a:xfrm>
          <a:prstGeom prst="rect">
            <a:avLst/>
          </a:prstGeom>
        </p:spPr>
        <p:txBody>
          <a:bodyPr wrap="square" lIns="0" tIns="0" rIns="0" bIns="0" rtlCol="0" anchor="t">
            <a:spAutoFit/>
          </a:bodyPr>
          <a:lstStyle/>
          <a:p>
            <a:pPr algn="ctr">
              <a:lnSpc>
                <a:spcPts val="3359"/>
              </a:lnSpc>
            </a:pPr>
            <a:r>
              <a:rPr lang="en-US" sz="2400">
                <a:solidFill>
                  <a:srgbClr val="0B6A41"/>
                </a:solidFill>
                <a:latin typeface="Open Sans Condensed Bold"/>
                <a:ea typeface="Open Sans Condensed Bold"/>
                <a:cs typeface="Open Sans Condensed Bold"/>
                <a:sym typeface="Open Sans Condensed Bold"/>
              </a:rPr>
              <a:t>Well-Prepared Candidate</a:t>
            </a:r>
          </a:p>
        </p:txBody>
      </p:sp>
      <p:sp>
        <p:nvSpPr>
          <p:cNvPr id="8" name="Freeform 8">
            <a:extLst>
              <a:ext uri="{FF2B5EF4-FFF2-40B4-BE49-F238E27FC236}">
                <a16:creationId xmlns:a16="http://schemas.microsoft.com/office/drawing/2014/main" id="{05F16C2F-62C4-1CF5-AB7D-325BD5B4CEB4}"/>
              </a:ext>
            </a:extLst>
          </p:cNvPr>
          <p:cNvSpPr/>
          <p:nvPr/>
        </p:nvSpPr>
        <p:spPr>
          <a:xfrm>
            <a:off x="0" y="0"/>
            <a:ext cx="18288000" cy="8622547"/>
          </a:xfrm>
          <a:custGeom>
            <a:avLst/>
            <a:gdLst/>
            <a:ahLst/>
            <a:cxnLst/>
            <a:rect l="l" t="t" r="r" b="b"/>
            <a:pathLst>
              <a:path w="18288000" h="8622547">
                <a:moveTo>
                  <a:pt x="0" y="0"/>
                </a:moveTo>
                <a:lnTo>
                  <a:pt x="18288000" y="0"/>
                </a:lnTo>
                <a:lnTo>
                  <a:pt x="18288000" y="8622547"/>
                </a:lnTo>
                <a:lnTo>
                  <a:pt x="0" y="8622547"/>
                </a:lnTo>
                <a:lnTo>
                  <a:pt x="0" y="0"/>
                </a:lnTo>
                <a:close/>
              </a:path>
            </a:pathLst>
          </a:custGeom>
          <a:blipFill>
            <a:blip r:embed="rId6">
              <a:alphaModFix amt="21999"/>
            </a:blip>
            <a:stretch>
              <a:fillRect b="-19303"/>
            </a:stretch>
          </a:blipFill>
        </p:spPr>
        <p:txBody>
          <a:bodyPr/>
          <a:lstStyle/>
          <a:p>
            <a:endParaRPr lang="en-US"/>
          </a:p>
        </p:txBody>
      </p:sp>
      <p:sp>
        <p:nvSpPr>
          <p:cNvPr id="9" name="TextBox 8">
            <a:extLst>
              <a:ext uri="{FF2B5EF4-FFF2-40B4-BE49-F238E27FC236}">
                <a16:creationId xmlns:a16="http://schemas.microsoft.com/office/drawing/2014/main" id="{759B6AFA-8B45-BD97-EBE9-2BF7163E0058}"/>
              </a:ext>
            </a:extLst>
          </p:cNvPr>
          <p:cNvSpPr txBox="1"/>
          <p:nvPr/>
        </p:nvSpPr>
        <p:spPr>
          <a:xfrm>
            <a:off x="2743200" y="1028700"/>
            <a:ext cx="11963400" cy="784830"/>
          </a:xfrm>
          <a:prstGeom prst="rect">
            <a:avLst/>
          </a:prstGeom>
          <a:noFill/>
        </p:spPr>
        <p:txBody>
          <a:bodyPr wrap="square" rtlCol="0">
            <a:spAutoFit/>
          </a:bodyPr>
          <a:lstStyle/>
          <a:p>
            <a:pPr algn="ctr"/>
            <a:r>
              <a:rPr lang="en-US" sz="4500" b="1"/>
              <a:t>Administration &amp; Public Service</a:t>
            </a:r>
          </a:p>
        </p:txBody>
      </p:sp>
      <p:sp>
        <p:nvSpPr>
          <p:cNvPr id="10" name="TextBox 9">
            <a:extLst>
              <a:ext uri="{FF2B5EF4-FFF2-40B4-BE49-F238E27FC236}">
                <a16:creationId xmlns:a16="http://schemas.microsoft.com/office/drawing/2014/main" id="{55768F1D-26B8-D353-52A9-67B0B72107EA}"/>
              </a:ext>
            </a:extLst>
          </p:cNvPr>
          <p:cNvSpPr txBox="1"/>
          <p:nvPr/>
        </p:nvSpPr>
        <p:spPr>
          <a:xfrm>
            <a:off x="2971800" y="2449614"/>
            <a:ext cx="11963400" cy="5016758"/>
          </a:xfrm>
          <a:prstGeom prst="rect">
            <a:avLst/>
          </a:prstGeom>
          <a:noFill/>
        </p:spPr>
        <p:txBody>
          <a:bodyPr wrap="square" rtlCol="0">
            <a:spAutoFit/>
          </a:bodyPr>
          <a:lstStyle/>
          <a:p>
            <a:pPr eaLnBrk="1" hangingPunct="1">
              <a:lnSpc>
                <a:spcPct val="90000"/>
              </a:lnSpc>
              <a:spcBef>
                <a:spcPct val="20000"/>
              </a:spcBef>
              <a:spcAft>
                <a:spcPct val="50000"/>
              </a:spcAft>
              <a:buFont typeface="Arial" panose="020B0604020202020204" pitchFamily="34" charset="0"/>
              <a:buChar char="•"/>
            </a:pPr>
            <a:r>
              <a:rPr lang="en-US" altLang="en-US" sz="3200">
                <a:latin typeface="Calibri" panose="020F0502020204030204" pitchFamily="34" charset="0"/>
              </a:rPr>
              <a:t>Be specific; indicate role, contributions, and degree of effort.</a:t>
            </a:r>
          </a:p>
          <a:p>
            <a:pPr eaLnBrk="1" hangingPunct="1">
              <a:lnSpc>
                <a:spcPct val="90000"/>
              </a:lnSpc>
              <a:spcBef>
                <a:spcPct val="20000"/>
              </a:spcBef>
              <a:spcAft>
                <a:spcPct val="50000"/>
              </a:spcAft>
              <a:buFont typeface="Arial" panose="020B0604020202020204" pitchFamily="34" charset="0"/>
              <a:buChar char="•"/>
            </a:pPr>
            <a:r>
              <a:rPr lang="en-US" altLang="en-US" sz="3200">
                <a:latin typeface="Calibri" panose="020F0502020204030204" pitchFamily="34" charset="0"/>
              </a:rPr>
              <a:t>Explanation should identify purpose and impact of contributions.</a:t>
            </a:r>
          </a:p>
          <a:p>
            <a:pPr eaLnBrk="1" hangingPunct="1">
              <a:lnSpc>
                <a:spcPct val="90000"/>
              </a:lnSpc>
              <a:spcBef>
                <a:spcPct val="20000"/>
              </a:spcBef>
              <a:spcAft>
                <a:spcPct val="50000"/>
              </a:spcAft>
              <a:buFont typeface="Arial" panose="020B0604020202020204" pitchFamily="34" charset="0"/>
              <a:buChar char="•"/>
            </a:pPr>
            <a:r>
              <a:rPr lang="en-US" altLang="en-US" sz="3200">
                <a:latin typeface="Calibri" panose="020F0502020204030204" pitchFamily="34" charset="0"/>
              </a:rPr>
              <a:t>Ensure you are familiar with your unit’s standards on the necessity for Administration &amp; Public Service.</a:t>
            </a:r>
          </a:p>
          <a:p>
            <a:pPr eaLnBrk="1" hangingPunct="1">
              <a:lnSpc>
                <a:spcPct val="90000"/>
              </a:lnSpc>
              <a:spcBef>
                <a:spcPct val="20000"/>
              </a:spcBef>
              <a:spcAft>
                <a:spcPct val="50000"/>
              </a:spcAft>
              <a:buFont typeface="Arial" panose="020B0604020202020204" pitchFamily="34" charset="0"/>
              <a:buChar char="•"/>
            </a:pPr>
            <a:r>
              <a:rPr lang="en-US" altLang="en-US" sz="3200">
                <a:latin typeface="Calibri" panose="020F0502020204030204" pitchFamily="34" charset="0"/>
              </a:rPr>
              <a:t>In most units the standard is a “Willingness to be Involved”</a:t>
            </a:r>
          </a:p>
          <a:p>
            <a:pPr eaLnBrk="1" hangingPunct="1">
              <a:lnSpc>
                <a:spcPct val="90000"/>
              </a:lnSpc>
              <a:spcBef>
                <a:spcPct val="20000"/>
              </a:spcBef>
              <a:spcAft>
                <a:spcPct val="50000"/>
              </a:spcAft>
              <a:buFont typeface="Arial" panose="020B0604020202020204" pitchFamily="34" charset="0"/>
              <a:buChar char="•"/>
            </a:pPr>
            <a:r>
              <a:rPr lang="en-US" altLang="en-US" sz="3200">
                <a:latin typeface="Calibri" panose="020F0502020204030204" pitchFamily="34" charset="0"/>
              </a:rPr>
              <a:t>For promotion to Professor, we want to see that you take leadership roles and have grown your impact on University Governance and Public Service during your career. </a:t>
            </a:r>
          </a:p>
        </p:txBody>
      </p:sp>
    </p:spTree>
    <p:extLst>
      <p:ext uri="{BB962C8B-B14F-4D97-AF65-F5344CB8AC3E}">
        <p14:creationId xmlns:p14="http://schemas.microsoft.com/office/powerpoint/2010/main" val="6638886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CD4D8D-E58B-5F5A-1B93-70D91600758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800981E-4D3E-7C2A-8B87-D0A854FE0556}"/>
              </a:ext>
            </a:extLst>
          </p:cNvPr>
          <p:cNvSpPr/>
          <p:nvPr/>
        </p:nvSpPr>
        <p:spPr>
          <a:xfrm>
            <a:off x="521494" y="9070328"/>
            <a:ext cx="2860693" cy="766591"/>
          </a:xfrm>
          <a:custGeom>
            <a:avLst/>
            <a:gdLst/>
            <a:ahLst/>
            <a:cxnLst/>
            <a:rect l="l" t="t" r="r" b="b"/>
            <a:pathLst>
              <a:path w="2860693" h="766591">
                <a:moveTo>
                  <a:pt x="0" y="0"/>
                </a:moveTo>
                <a:lnTo>
                  <a:pt x="2860693" y="0"/>
                </a:lnTo>
                <a:lnTo>
                  <a:pt x="2860693" y="766591"/>
                </a:lnTo>
                <a:lnTo>
                  <a:pt x="0" y="7665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72B1ED8D-5B0A-8CC2-20E1-2B2927B985B6}"/>
              </a:ext>
            </a:extLst>
          </p:cNvPr>
          <p:cNvSpPr/>
          <p:nvPr/>
        </p:nvSpPr>
        <p:spPr>
          <a:xfrm>
            <a:off x="4035160" y="9119162"/>
            <a:ext cx="3065895" cy="668923"/>
          </a:xfrm>
          <a:custGeom>
            <a:avLst/>
            <a:gdLst/>
            <a:ahLst/>
            <a:cxnLst/>
            <a:rect l="l" t="t" r="r" b="b"/>
            <a:pathLst>
              <a:path w="3065895" h="668923">
                <a:moveTo>
                  <a:pt x="0" y="0"/>
                </a:moveTo>
                <a:lnTo>
                  <a:pt x="3065895" y="0"/>
                </a:lnTo>
                <a:lnTo>
                  <a:pt x="3065895" y="668922"/>
                </a:lnTo>
                <a:lnTo>
                  <a:pt x="0" y="6689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a:extLst>
              <a:ext uri="{FF2B5EF4-FFF2-40B4-BE49-F238E27FC236}">
                <a16:creationId xmlns:a16="http://schemas.microsoft.com/office/drawing/2014/main" id="{24FCEE15-EC7C-4409-F890-9287CA456943}"/>
              </a:ext>
            </a:extLst>
          </p:cNvPr>
          <p:cNvSpPr txBox="1"/>
          <p:nvPr/>
        </p:nvSpPr>
        <p:spPr>
          <a:xfrm>
            <a:off x="14554200" y="9236453"/>
            <a:ext cx="3070845" cy="406458"/>
          </a:xfrm>
          <a:prstGeom prst="rect">
            <a:avLst/>
          </a:prstGeom>
        </p:spPr>
        <p:txBody>
          <a:bodyPr wrap="square" lIns="0" tIns="0" rIns="0" bIns="0" rtlCol="0" anchor="t">
            <a:spAutoFit/>
          </a:bodyPr>
          <a:lstStyle/>
          <a:p>
            <a:pPr algn="ctr">
              <a:lnSpc>
                <a:spcPts val="3359"/>
              </a:lnSpc>
            </a:pPr>
            <a:r>
              <a:rPr lang="en-US" sz="2400">
                <a:solidFill>
                  <a:srgbClr val="0B6A41"/>
                </a:solidFill>
                <a:latin typeface="Open Sans Condensed Bold"/>
                <a:ea typeface="Open Sans Condensed Bold"/>
                <a:cs typeface="Open Sans Condensed Bold"/>
                <a:sym typeface="Open Sans Condensed Bold"/>
              </a:rPr>
              <a:t>Well-Prepared Candidate</a:t>
            </a:r>
          </a:p>
        </p:txBody>
      </p:sp>
      <p:sp>
        <p:nvSpPr>
          <p:cNvPr id="8" name="TextBox 7">
            <a:extLst>
              <a:ext uri="{FF2B5EF4-FFF2-40B4-BE49-F238E27FC236}">
                <a16:creationId xmlns:a16="http://schemas.microsoft.com/office/drawing/2014/main" id="{0E42EBA3-2873-205D-62E5-684702B5A56A}"/>
              </a:ext>
            </a:extLst>
          </p:cNvPr>
          <p:cNvSpPr txBox="1"/>
          <p:nvPr/>
        </p:nvSpPr>
        <p:spPr>
          <a:xfrm>
            <a:off x="2895600" y="3383919"/>
            <a:ext cx="11658600" cy="1846659"/>
          </a:xfrm>
          <a:prstGeom prst="rect">
            <a:avLst/>
          </a:prstGeom>
          <a:noFill/>
        </p:spPr>
        <p:txBody>
          <a:bodyPr wrap="square" rtlCol="0">
            <a:spAutoFit/>
          </a:bodyPr>
          <a:lstStyle/>
          <a:p>
            <a:pPr marL="0" indent="0" algn="ctr" eaLnBrk="1" hangingPunct="1">
              <a:spcBef>
                <a:spcPct val="20000"/>
              </a:spcBef>
              <a:defRPr/>
            </a:pPr>
            <a:r>
              <a:rPr lang="en-US" sz="9600" b="1"/>
              <a:t>Questions?</a:t>
            </a:r>
            <a:endParaRPr lang="en-US" altLang="ja-JP" sz="9600">
              <a:latin typeface="Calibri" panose="020F0502020204030204" pitchFamily="34" charset="0"/>
              <a:cs typeface="Calibri" panose="020F0502020204030204" pitchFamily="34" charset="0"/>
            </a:endParaRPr>
          </a:p>
          <a:p>
            <a:endParaRPr lang="en-US"/>
          </a:p>
        </p:txBody>
      </p:sp>
      <p:sp>
        <p:nvSpPr>
          <p:cNvPr id="9" name="Freeform 2">
            <a:extLst>
              <a:ext uri="{FF2B5EF4-FFF2-40B4-BE49-F238E27FC236}">
                <a16:creationId xmlns:a16="http://schemas.microsoft.com/office/drawing/2014/main" id="{59CD1FE8-D1DF-27BA-36FF-E46EB8DE628B}"/>
              </a:ext>
            </a:extLst>
          </p:cNvPr>
          <p:cNvSpPr/>
          <p:nvPr/>
        </p:nvSpPr>
        <p:spPr>
          <a:xfrm>
            <a:off x="0" y="0"/>
            <a:ext cx="18288000" cy="8614498"/>
          </a:xfrm>
          <a:custGeom>
            <a:avLst/>
            <a:gdLst/>
            <a:ahLst/>
            <a:cxnLst/>
            <a:rect l="l" t="t" r="r" b="b"/>
            <a:pathLst>
              <a:path w="18288000" h="8614498">
                <a:moveTo>
                  <a:pt x="0" y="0"/>
                </a:moveTo>
                <a:lnTo>
                  <a:pt x="18288000" y="0"/>
                </a:lnTo>
                <a:lnTo>
                  <a:pt x="18288000" y="8614498"/>
                </a:lnTo>
                <a:lnTo>
                  <a:pt x="0" y="8614498"/>
                </a:lnTo>
                <a:lnTo>
                  <a:pt x="0" y="0"/>
                </a:lnTo>
                <a:close/>
              </a:path>
            </a:pathLst>
          </a:custGeom>
          <a:blipFill>
            <a:blip r:embed="rId6">
              <a:alphaModFix amt="40000"/>
              <a:extLst>
                <a:ext uri="{96DAC541-7B7A-43D3-8B79-37D633B846F1}">
                  <asvg:svgBlip xmlns:asvg="http://schemas.microsoft.com/office/drawing/2016/SVG/main" r:embed="rId7"/>
                </a:ext>
              </a:extLst>
            </a:blip>
            <a:stretch>
              <a:fillRect b="-19414"/>
            </a:stretch>
          </a:blipFill>
        </p:spPr>
        <p:txBody>
          <a:bodyPr/>
          <a:lstStyle/>
          <a:p>
            <a:endParaRPr lang="en-US"/>
          </a:p>
        </p:txBody>
      </p:sp>
      <p:pic>
        <p:nvPicPr>
          <p:cNvPr id="7" name="Picture 6">
            <a:extLst>
              <a:ext uri="{FF2B5EF4-FFF2-40B4-BE49-F238E27FC236}">
                <a16:creationId xmlns:a16="http://schemas.microsoft.com/office/drawing/2014/main" id="{D0AF4F40-8790-7D97-9240-AF7F78ED4172}"/>
              </a:ext>
            </a:extLst>
          </p:cNvPr>
          <p:cNvPicPr>
            <a:picLocks noChangeAspect="1"/>
          </p:cNvPicPr>
          <p:nvPr/>
        </p:nvPicPr>
        <p:blipFill>
          <a:blip r:embed="rId8"/>
          <a:stretch>
            <a:fillRect/>
          </a:stretch>
        </p:blipFill>
        <p:spPr>
          <a:xfrm>
            <a:off x="12576412" y="3705284"/>
            <a:ext cx="4876800" cy="4876800"/>
          </a:xfrm>
          <a:prstGeom prst="rect">
            <a:avLst/>
          </a:prstGeom>
        </p:spPr>
      </p:pic>
    </p:spTree>
    <p:extLst>
      <p:ext uri="{BB962C8B-B14F-4D97-AF65-F5344CB8AC3E}">
        <p14:creationId xmlns:p14="http://schemas.microsoft.com/office/powerpoint/2010/main" val="17180500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8614498"/>
          </a:xfrm>
          <a:custGeom>
            <a:avLst/>
            <a:gdLst/>
            <a:ahLst/>
            <a:cxnLst/>
            <a:rect l="l" t="t" r="r" b="b"/>
            <a:pathLst>
              <a:path w="18288000" h="8614498">
                <a:moveTo>
                  <a:pt x="0" y="0"/>
                </a:moveTo>
                <a:lnTo>
                  <a:pt x="18288000" y="0"/>
                </a:lnTo>
                <a:lnTo>
                  <a:pt x="18288000" y="8614498"/>
                </a:lnTo>
                <a:lnTo>
                  <a:pt x="0" y="8614498"/>
                </a:lnTo>
                <a:lnTo>
                  <a:pt x="0" y="0"/>
                </a:lnTo>
                <a:close/>
              </a:path>
            </a:pathLst>
          </a:custGeom>
          <a:blipFill>
            <a:blip r:embed="rId2">
              <a:alphaModFix amt="40000"/>
              <a:extLst>
                <a:ext uri="{96DAC541-7B7A-43D3-8B79-37D633B846F1}">
                  <asvg:svgBlip xmlns:asvg="http://schemas.microsoft.com/office/drawing/2016/SVG/main" r:embed="rId3"/>
                </a:ext>
              </a:extLst>
            </a:blip>
            <a:stretch>
              <a:fillRect b="-19414"/>
            </a:stretch>
          </a:blipFill>
        </p:spPr>
        <p:txBody>
          <a:bodyPr/>
          <a:lstStyle/>
          <a:p>
            <a:endParaRPr lang="en-US"/>
          </a:p>
        </p:txBody>
      </p:sp>
      <p:sp>
        <p:nvSpPr>
          <p:cNvPr id="3" name="Freeform 3"/>
          <p:cNvSpPr/>
          <p:nvPr/>
        </p:nvSpPr>
        <p:spPr>
          <a:xfrm>
            <a:off x="521494" y="9070328"/>
            <a:ext cx="2860693" cy="766591"/>
          </a:xfrm>
          <a:custGeom>
            <a:avLst/>
            <a:gdLst/>
            <a:ahLst/>
            <a:cxnLst/>
            <a:rect l="l" t="t" r="r" b="b"/>
            <a:pathLst>
              <a:path w="2860693" h="766591">
                <a:moveTo>
                  <a:pt x="0" y="0"/>
                </a:moveTo>
                <a:lnTo>
                  <a:pt x="2860693" y="0"/>
                </a:lnTo>
                <a:lnTo>
                  <a:pt x="2860693" y="766591"/>
                </a:lnTo>
                <a:lnTo>
                  <a:pt x="0" y="7665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4035160" y="9119162"/>
            <a:ext cx="3065895" cy="668923"/>
          </a:xfrm>
          <a:custGeom>
            <a:avLst/>
            <a:gdLst/>
            <a:ahLst/>
            <a:cxnLst/>
            <a:rect l="l" t="t" r="r" b="b"/>
            <a:pathLst>
              <a:path w="3065895" h="668923">
                <a:moveTo>
                  <a:pt x="0" y="0"/>
                </a:moveTo>
                <a:lnTo>
                  <a:pt x="3065895" y="0"/>
                </a:lnTo>
                <a:lnTo>
                  <a:pt x="3065895" y="668922"/>
                </a:lnTo>
                <a:lnTo>
                  <a:pt x="0" y="6689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TextBox 5"/>
          <p:cNvSpPr txBox="1"/>
          <p:nvPr/>
        </p:nvSpPr>
        <p:spPr>
          <a:xfrm>
            <a:off x="14559150" y="9236453"/>
            <a:ext cx="3065895" cy="406458"/>
          </a:xfrm>
          <a:prstGeom prst="rect">
            <a:avLst/>
          </a:prstGeom>
        </p:spPr>
        <p:txBody>
          <a:bodyPr wrap="square" lIns="0" tIns="0" rIns="0" bIns="0" rtlCol="0" anchor="t">
            <a:spAutoFit/>
          </a:bodyPr>
          <a:lstStyle/>
          <a:p>
            <a:pPr algn="ctr">
              <a:lnSpc>
                <a:spcPts val="3359"/>
              </a:lnSpc>
            </a:pPr>
            <a:r>
              <a:rPr lang="en-US" sz="2400">
                <a:solidFill>
                  <a:srgbClr val="0B6A41"/>
                </a:solidFill>
                <a:latin typeface="Open Sans Condensed Bold"/>
                <a:ea typeface="Open Sans Condensed Bold"/>
                <a:cs typeface="Open Sans Condensed Bold"/>
                <a:sym typeface="Open Sans Condensed Bold"/>
              </a:rPr>
              <a:t>Well-Prepared Candidate</a:t>
            </a:r>
          </a:p>
        </p:txBody>
      </p:sp>
      <p:sp>
        <p:nvSpPr>
          <p:cNvPr id="6" name="TextBox 5">
            <a:extLst>
              <a:ext uri="{FF2B5EF4-FFF2-40B4-BE49-F238E27FC236}">
                <a16:creationId xmlns:a16="http://schemas.microsoft.com/office/drawing/2014/main" id="{0184DE26-4382-106C-5761-A4387B115FD4}"/>
              </a:ext>
            </a:extLst>
          </p:cNvPr>
          <p:cNvSpPr txBox="1"/>
          <p:nvPr/>
        </p:nvSpPr>
        <p:spPr>
          <a:xfrm>
            <a:off x="3121335" y="3314700"/>
            <a:ext cx="12045330" cy="4672048"/>
          </a:xfrm>
          <a:prstGeom prst="rect">
            <a:avLst/>
          </a:prstGeom>
          <a:noFill/>
        </p:spPr>
        <p:txBody>
          <a:bodyPr wrap="square" rtlCol="0">
            <a:spAutoFit/>
          </a:bodyPr>
          <a:lstStyle/>
          <a:p>
            <a:pPr algn="ctr" eaLnBrk="1" hangingPunct="1">
              <a:lnSpc>
                <a:spcPct val="90000"/>
              </a:lnSpc>
              <a:spcBef>
                <a:spcPct val="20000"/>
              </a:spcBef>
              <a:buFont typeface="Arial" panose="020B0604020202020204" pitchFamily="34" charset="0"/>
              <a:buNone/>
            </a:pPr>
            <a:r>
              <a:rPr lang="en-US" altLang="en-US" sz="4000">
                <a:latin typeface="Calibri" panose="020F0502020204030204" pitchFamily="34" charset="0"/>
              </a:rPr>
              <a:t>The rules are outlined in the USFA Collective Agreement - Articles 14, 15 and 16</a:t>
            </a:r>
          </a:p>
          <a:p>
            <a:pPr algn="ctr" eaLnBrk="1" hangingPunct="1">
              <a:lnSpc>
                <a:spcPct val="90000"/>
              </a:lnSpc>
              <a:spcBef>
                <a:spcPct val="20000"/>
              </a:spcBef>
              <a:buFont typeface="Arial" panose="020B0604020202020204" pitchFamily="34" charset="0"/>
              <a:buNone/>
            </a:pPr>
            <a:endParaRPr lang="en-US" altLang="en-US">
              <a:latin typeface="Calibri" panose="020F0502020204030204" pitchFamily="34" charset="0"/>
            </a:endParaRPr>
          </a:p>
          <a:p>
            <a:pPr algn="ctr" eaLnBrk="1" hangingPunct="1">
              <a:lnSpc>
                <a:spcPct val="90000"/>
              </a:lnSpc>
              <a:spcBef>
                <a:spcPct val="20000"/>
              </a:spcBef>
              <a:buFont typeface="Arial" panose="020B0604020202020204" pitchFamily="34" charset="0"/>
              <a:buNone/>
            </a:pPr>
            <a:r>
              <a:rPr lang="en-US" altLang="en-US" sz="4000" i="1">
                <a:latin typeface="Calibri" panose="020F0502020204030204" pitchFamily="34" charset="0"/>
              </a:rPr>
              <a:t>&amp;</a:t>
            </a:r>
          </a:p>
          <a:p>
            <a:pPr algn="ctr" eaLnBrk="1" hangingPunct="1">
              <a:lnSpc>
                <a:spcPct val="90000"/>
              </a:lnSpc>
              <a:spcBef>
                <a:spcPct val="20000"/>
              </a:spcBef>
              <a:buFont typeface="Arial" panose="020B0604020202020204" pitchFamily="34" charset="0"/>
              <a:buNone/>
            </a:pPr>
            <a:endParaRPr lang="en-US" altLang="en-US">
              <a:latin typeface="Calibri" panose="020F0502020204030204" pitchFamily="34" charset="0"/>
            </a:endParaRPr>
          </a:p>
          <a:p>
            <a:pPr algn="ctr" eaLnBrk="1" hangingPunct="1">
              <a:lnSpc>
                <a:spcPct val="90000"/>
              </a:lnSpc>
              <a:spcBef>
                <a:spcPct val="20000"/>
              </a:spcBef>
              <a:buFont typeface="Arial" panose="020B0604020202020204" pitchFamily="34" charset="0"/>
              <a:buNone/>
            </a:pPr>
            <a:r>
              <a:rPr lang="en-US" altLang="en-US" sz="4000">
                <a:latin typeface="Calibri" panose="020F0502020204030204" pitchFamily="34" charset="0"/>
              </a:rPr>
              <a:t>The expectations are described in the Departmental, College, </a:t>
            </a:r>
          </a:p>
          <a:p>
            <a:pPr algn="ctr" eaLnBrk="1" hangingPunct="1">
              <a:lnSpc>
                <a:spcPct val="90000"/>
              </a:lnSpc>
              <a:spcBef>
                <a:spcPct val="20000"/>
              </a:spcBef>
              <a:buFont typeface="Arial" panose="020B0604020202020204" pitchFamily="34" charset="0"/>
              <a:buNone/>
            </a:pPr>
            <a:r>
              <a:rPr lang="en-US" altLang="en-US" sz="4000">
                <a:latin typeface="Calibri" panose="020F0502020204030204" pitchFamily="34" charset="0"/>
              </a:rPr>
              <a:t>and University Standards</a:t>
            </a:r>
          </a:p>
          <a:p>
            <a:endParaRPr lang="en-US"/>
          </a:p>
        </p:txBody>
      </p:sp>
      <p:sp>
        <p:nvSpPr>
          <p:cNvPr id="7" name="TextBox 6">
            <a:extLst>
              <a:ext uri="{FF2B5EF4-FFF2-40B4-BE49-F238E27FC236}">
                <a16:creationId xmlns:a16="http://schemas.microsoft.com/office/drawing/2014/main" id="{E42F9A26-C850-C235-57FF-F5681CFD6831}"/>
              </a:ext>
            </a:extLst>
          </p:cNvPr>
          <p:cNvSpPr txBox="1"/>
          <p:nvPr/>
        </p:nvSpPr>
        <p:spPr>
          <a:xfrm>
            <a:off x="4035160" y="1485900"/>
            <a:ext cx="9753600" cy="784830"/>
          </a:xfrm>
          <a:prstGeom prst="rect">
            <a:avLst/>
          </a:prstGeom>
          <a:noFill/>
        </p:spPr>
        <p:txBody>
          <a:bodyPr wrap="square" rtlCol="0">
            <a:spAutoFit/>
          </a:bodyPr>
          <a:lstStyle/>
          <a:p>
            <a:pPr algn="ctr"/>
            <a:r>
              <a:rPr lang="en-US" sz="4500" b="1"/>
              <a:t>Renewal &amp; Tenure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21494" y="9070328"/>
            <a:ext cx="2860693" cy="766591"/>
          </a:xfrm>
          <a:custGeom>
            <a:avLst/>
            <a:gdLst/>
            <a:ahLst/>
            <a:cxnLst/>
            <a:rect l="l" t="t" r="r" b="b"/>
            <a:pathLst>
              <a:path w="2860693" h="766591">
                <a:moveTo>
                  <a:pt x="0" y="0"/>
                </a:moveTo>
                <a:lnTo>
                  <a:pt x="2860693" y="0"/>
                </a:lnTo>
                <a:lnTo>
                  <a:pt x="2860693" y="766591"/>
                </a:lnTo>
                <a:lnTo>
                  <a:pt x="0" y="7665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4035160" y="9119162"/>
            <a:ext cx="3065895" cy="668923"/>
          </a:xfrm>
          <a:custGeom>
            <a:avLst/>
            <a:gdLst/>
            <a:ahLst/>
            <a:cxnLst/>
            <a:rect l="l" t="t" r="r" b="b"/>
            <a:pathLst>
              <a:path w="3065895" h="668923">
                <a:moveTo>
                  <a:pt x="0" y="0"/>
                </a:moveTo>
                <a:lnTo>
                  <a:pt x="3065895" y="0"/>
                </a:lnTo>
                <a:lnTo>
                  <a:pt x="3065895" y="668922"/>
                </a:lnTo>
                <a:lnTo>
                  <a:pt x="0" y="6689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10886" y="11321"/>
            <a:ext cx="18288000" cy="9007162"/>
            <a:chOff x="0" y="0"/>
            <a:chExt cx="4816593" cy="2270959"/>
          </a:xfrm>
        </p:grpSpPr>
        <p:sp>
          <p:nvSpPr>
            <p:cNvPr id="5" name="Freeform 5"/>
            <p:cNvSpPr/>
            <p:nvPr/>
          </p:nvSpPr>
          <p:spPr>
            <a:xfrm>
              <a:off x="0" y="0"/>
              <a:ext cx="4816592" cy="2270959"/>
            </a:xfrm>
            <a:custGeom>
              <a:avLst/>
              <a:gdLst/>
              <a:ahLst/>
              <a:cxnLst/>
              <a:rect l="l" t="t" r="r" b="b"/>
              <a:pathLst>
                <a:path w="4816592" h="2270959">
                  <a:moveTo>
                    <a:pt x="0" y="0"/>
                  </a:moveTo>
                  <a:lnTo>
                    <a:pt x="4816592" y="0"/>
                  </a:lnTo>
                  <a:lnTo>
                    <a:pt x="4816592" y="2270959"/>
                  </a:lnTo>
                  <a:lnTo>
                    <a:pt x="0" y="2270959"/>
                  </a:lnTo>
                  <a:close/>
                </a:path>
              </a:pathLst>
            </a:custGeom>
            <a:solidFill>
              <a:srgbClr val="D6D6D4">
                <a:alpha val="49804"/>
              </a:srgbClr>
            </a:solidFill>
          </p:spPr>
          <p:txBody>
            <a:bodyPr/>
            <a:lstStyle/>
            <a:p>
              <a:endParaRPr lang="en-US"/>
            </a:p>
          </p:txBody>
        </p:sp>
        <p:sp>
          <p:nvSpPr>
            <p:cNvPr id="6" name="TextBox 6"/>
            <p:cNvSpPr txBox="1"/>
            <p:nvPr/>
          </p:nvSpPr>
          <p:spPr>
            <a:xfrm>
              <a:off x="0" y="-38100"/>
              <a:ext cx="4816593" cy="2309059"/>
            </a:xfrm>
            <a:prstGeom prst="rect">
              <a:avLst/>
            </a:prstGeom>
          </p:spPr>
          <p:txBody>
            <a:bodyPr lIns="50800" tIns="50800" rIns="50800" bIns="50800" rtlCol="0" anchor="ctr"/>
            <a:lstStyle/>
            <a:p>
              <a:pPr algn="ctr">
                <a:lnSpc>
                  <a:spcPts val="3359"/>
                </a:lnSpc>
              </a:pPr>
              <a:endParaRPr/>
            </a:p>
          </p:txBody>
        </p:sp>
      </p:grpSp>
      <p:sp>
        <p:nvSpPr>
          <p:cNvPr id="7" name="Freeform 7"/>
          <p:cNvSpPr/>
          <p:nvPr/>
        </p:nvSpPr>
        <p:spPr>
          <a:xfrm>
            <a:off x="0" y="-2422"/>
            <a:ext cx="18288000" cy="8622547"/>
          </a:xfrm>
          <a:custGeom>
            <a:avLst/>
            <a:gdLst/>
            <a:ahLst/>
            <a:cxnLst/>
            <a:rect l="l" t="t" r="r" b="b"/>
            <a:pathLst>
              <a:path w="18288000" h="8622547">
                <a:moveTo>
                  <a:pt x="0" y="0"/>
                </a:moveTo>
                <a:lnTo>
                  <a:pt x="18288000" y="0"/>
                </a:lnTo>
                <a:lnTo>
                  <a:pt x="18288000" y="8622547"/>
                </a:lnTo>
                <a:lnTo>
                  <a:pt x="0" y="8622547"/>
                </a:lnTo>
                <a:lnTo>
                  <a:pt x="0" y="0"/>
                </a:lnTo>
                <a:close/>
              </a:path>
            </a:pathLst>
          </a:custGeom>
          <a:blipFill>
            <a:blip r:embed="rId6">
              <a:extLst>
                <a:ext uri="{96DAC541-7B7A-43D3-8B79-37D633B846F1}">
                  <asvg:svgBlip xmlns:asvg="http://schemas.microsoft.com/office/drawing/2016/SVG/main" r:embed="rId7"/>
                </a:ext>
              </a:extLst>
            </a:blip>
            <a:stretch>
              <a:fillRect b="-19303"/>
            </a:stretch>
          </a:blipFill>
        </p:spPr>
        <p:txBody>
          <a:bodyPr/>
          <a:lstStyle/>
          <a:p>
            <a:endParaRPr lang="en-US"/>
          </a:p>
        </p:txBody>
      </p:sp>
      <p:sp>
        <p:nvSpPr>
          <p:cNvPr id="8" name="TextBox 8"/>
          <p:cNvSpPr txBox="1"/>
          <p:nvPr/>
        </p:nvSpPr>
        <p:spPr>
          <a:xfrm>
            <a:off x="14559150" y="9236453"/>
            <a:ext cx="3065895" cy="406458"/>
          </a:xfrm>
          <a:prstGeom prst="rect">
            <a:avLst/>
          </a:prstGeom>
        </p:spPr>
        <p:txBody>
          <a:bodyPr wrap="square" lIns="0" tIns="0" rIns="0" bIns="0" rtlCol="0" anchor="t">
            <a:spAutoFit/>
          </a:bodyPr>
          <a:lstStyle/>
          <a:p>
            <a:pPr algn="ctr">
              <a:lnSpc>
                <a:spcPts val="3359"/>
              </a:lnSpc>
            </a:pPr>
            <a:r>
              <a:rPr lang="en-US" sz="2400">
                <a:solidFill>
                  <a:srgbClr val="0B6A41"/>
                </a:solidFill>
                <a:latin typeface="Open Sans Condensed Bold"/>
                <a:ea typeface="Open Sans Condensed Bold"/>
                <a:cs typeface="Open Sans Condensed Bold"/>
                <a:sym typeface="Open Sans Condensed Bold"/>
              </a:rPr>
              <a:t>Well-Prepared Candidate</a:t>
            </a:r>
          </a:p>
        </p:txBody>
      </p:sp>
      <p:graphicFrame>
        <p:nvGraphicFramePr>
          <p:cNvPr id="9" name="Diagram 8">
            <a:extLst>
              <a:ext uri="{FF2B5EF4-FFF2-40B4-BE49-F238E27FC236}">
                <a16:creationId xmlns:a16="http://schemas.microsoft.com/office/drawing/2014/main" id="{4931D86D-4DDB-52FB-84F6-20A986004069}"/>
              </a:ext>
            </a:extLst>
          </p:cNvPr>
          <p:cNvGraphicFramePr/>
          <p:nvPr>
            <p:extLst>
              <p:ext uri="{D42A27DB-BD31-4B8C-83A1-F6EECF244321}">
                <p14:modId xmlns:p14="http://schemas.microsoft.com/office/powerpoint/2010/main" val="2118878449"/>
              </p:ext>
            </p:extLst>
          </p:nvPr>
        </p:nvGraphicFramePr>
        <p:xfrm>
          <a:off x="2590800" y="1253008"/>
          <a:ext cx="12725400" cy="768286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0" name="TextBox 9">
            <a:extLst>
              <a:ext uri="{FF2B5EF4-FFF2-40B4-BE49-F238E27FC236}">
                <a16:creationId xmlns:a16="http://schemas.microsoft.com/office/drawing/2014/main" id="{A504EBAE-6F0D-8707-BADF-1BE2D35E7EBA}"/>
              </a:ext>
            </a:extLst>
          </p:cNvPr>
          <p:cNvSpPr txBox="1"/>
          <p:nvPr/>
        </p:nvSpPr>
        <p:spPr>
          <a:xfrm>
            <a:off x="3414844" y="314672"/>
            <a:ext cx="11281040" cy="769441"/>
          </a:xfrm>
          <a:prstGeom prst="rect">
            <a:avLst/>
          </a:prstGeom>
          <a:noFill/>
        </p:spPr>
        <p:txBody>
          <a:bodyPr wrap="square" rtlCol="0">
            <a:spAutoFit/>
          </a:bodyPr>
          <a:lstStyle/>
          <a:p>
            <a:pPr algn="ctr"/>
            <a:r>
              <a:rPr lang="en-US" sz="4400" b="1"/>
              <a:t>Stages of Case File Review</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21494" y="9070328"/>
            <a:ext cx="2860693" cy="766591"/>
          </a:xfrm>
          <a:custGeom>
            <a:avLst/>
            <a:gdLst/>
            <a:ahLst/>
            <a:cxnLst/>
            <a:rect l="l" t="t" r="r" b="b"/>
            <a:pathLst>
              <a:path w="2860693" h="766591">
                <a:moveTo>
                  <a:pt x="0" y="0"/>
                </a:moveTo>
                <a:lnTo>
                  <a:pt x="2860693" y="0"/>
                </a:lnTo>
                <a:lnTo>
                  <a:pt x="2860693" y="766591"/>
                </a:lnTo>
                <a:lnTo>
                  <a:pt x="0" y="7665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4035160" y="9119162"/>
            <a:ext cx="3065895" cy="668923"/>
          </a:xfrm>
          <a:custGeom>
            <a:avLst/>
            <a:gdLst/>
            <a:ahLst/>
            <a:cxnLst/>
            <a:rect l="l" t="t" r="r" b="b"/>
            <a:pathLst>
              <a:path w="3065895" h="668923">
                <a:moveTo>
                  <a:pt x="0" y="0"/>
                </a:moveTo>
                <a:lnTo>
                  <a:pt x="3065895" y="0"/>
                </a:lnTo>
                <a:lnTo>
                  <a:pt x="3065895" y="668922"/>
                </a:lnTo>
                <a:lnTo>
                  <a:pt x="0" y="6689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14559150" y="9236453"/>
            <a:ext cx="3065895" cy="406458"/>
          </a:xfrm>
          <a:prstGeom prst="rect">
            <a:avLst/>
          </a:prstGeom>
        </p:spPr>
        <p:txBody>
          <a:bodyPr wrap="square" lIns="0" tIns="0" rIns="0" bIns="0" rtlCol="0" anchor="t">
            <a:spAutoFit/>
          </a:bodyPr>
          <a:lstStyle/>
          <a:p>
            <a:pPr algn="ctr">
              <a:lnSpc>
                <a:spcPts val="3359"/>
              </a:lnSpc>
            </a:pPr>
            <a:r>
              <a:rPr lang="en-US" sz="2400">
                <a:solidFill>
                  <a:srgbClr val="0B6A41"/>
                </a:solidFill>
                <a:latin typeface="Open Sans Condensed Bold"/>
                <a:ea typeface="Open Sans Condensed Bold"/>
                <a:cs typeface="Open Sans Condensed Bold"/>
                <a:sym typeface="Open Sans Condensed Bold"/>
              </a:rPr>
              <a:t>Well-Prepared Candidate</a:t>
            </a:r>
          </a:p>
        </p:txBody>
      </p:sp>
      <p:sp>
        <p:nvSpPr>
          <p:cNvPr id="6" name="TextBox 5">
            <a:extLst>
              <a:ext uri="{FF2B5EF4-FFF2-40B4-BE49-F238E27FC236}">
                <a16:creationId xmlns:a16="http://schemas.microsoft.com/office/drawing/2014/main" id="{6A2040F6-B8C9-74F3-589A-81266B0B7499}"/>
              </a:ext>
            </a:extLst>
          </p:cNvPr>
          <p:cNvSpPr txBox="1"/>
          <p:nvPr/>
        </p:nvSpPr>
        <p:spPr>
          <a:xfrm>
            <a:off x="4035160" y="1257300"/>
            <a:ext cx="9067800" cy="784830"/>
          </a:xfrm>
          <a:prstGeom prst="rect">
            <a:avLst/>
          </a:prstGeom>
          <a:noFill/>
        </p:spPr>
        <p:txBody>
          <a:bodyPr wrap="square" rtlCol="0">
            <a:spAutoFit/>
          </a:bodyPr>
          <a:lstStyle/>
          <a:p>
            <a:pPr algn="ctr"/>
            <a:r>
              <a:rPr lang="en-US" sz="4500" b="1"/>
              <a:t>The Review Process</a:t>
            </a:r>
          </a:p>
        </p:txBody>
      </p:sp>
      <p:sp>
        <p:nvSpPr>
          <p:cNvPr id="8" name="TextBox 7">
            <a:extLst>
              <a:ext uri="{FF2B5EF4-FFF2-40B4-BE49-F238E27FC236}">
                <a16:creationId xmlns:a16="http://schemas.microsoft.com/office/drawing/2014/main" id="{DBBE04E0-E5A0-4ED4-1B4F-C03FEDD49FEB}"/>
              </a:ext>
            </a:extLst>
          </p:cNvPr>
          <p:cNvSpPr txBox="1"/>
          <p:nvPr/>
        </p:nvSpPr>
        <p:spPr>
          <a:xfrm>
            <a:off x="3581400" y="2565560"/>
            <a:ext cx="11658600" cy="4752070"/>
          </a:xfrm>
          <a:prstGeom prst="rect">
            <a:avLst/>
          </a:prstGeom>
          <a:noFill/>
        </p:spPr>
        <p:txBody>
          <a:bodyPr wrap="square" rtlCol="0">
            <a:spAutoFit/>
          </a:bodyPr>
          <a:lstStyle/>
          <a:p>
            <a:pPr eaLnBrk="1" hangingPunct="1">
              <a:lnSpc>
                <a:spcPct val="90000"/>
              </a:lnSpc>
              <a:spcBef>
                <a:spcPct val="20000"/>
              </a:spcBef>
              <a:buFont typeface="Arial" panose="020B0604020202020204" pitchFamily="34" charset="0"/>
              <a:buNone/>
            </a:pPr>
            <a:r>
              <a:rPr lang="en-US" altLang="en-US" sz="3200" b="1" u="sng">
                <a:latin typeface="Calibri" panose="020F0502020204030204" pitchFamily="34" charset="0"/>
              </a:rPr>
              <a:t>Department Level:</a:t>
            </a:r>
            <a:endParaRPr lang="en-US" altLang="en-US" sz="3200" b="1">
              <a:latin typeface="Calibri" panose="020F0502020204030204" pitchFamily="34" charset="0"/>
            </a:endParaRPr>
          </a:p>
          <a:p>
            <a:pPr marL="285750" indent="-285750" eaLnBrk="1" hangingPunct="1">
              <a:lnSpc>
                <a:spcPct val="90000"/>
              </a:lnSpc>
              <a:spcBef>
                <a:spcPct val="20000"/>
              </a:spcBef>
              <a:buFont typeface="Arial" panose="020B0604020202020204" pitchFamily="34" charset="0"/>
              <a:buChar char="•"/>
            </a:pPr>
            <a:r>
              <a:rPr lang="en-US" altLang="en-US" sz="3200">
                <a:latin typeface="Calibri" panose="020F0502020204030204" pitchFamily="34" charset="0"/>
              </a:rPr>
              <a:t>Annual reviews with Department Head or Dean.</a:t>
            </a:r>
          </a:p>
          <a:p>
            <a:pPr eaLnBrk="1" hangingPunct="1">
              <a:lnSpc>
                <a:spcPct val="90000"/>
              </a:lnSpc>
              <a:spcBef>
                <a:spcPct val="20000"/>
              </a:spcBef>
            </a:pPr>
            <a:endParaRPr lang="en-US" altLang="en-US" sz="3200">
              <a:latin typeface="Calibri" panose="020F0502020204030204" pitchFamily="34" charset="0"/>
            </a:endParaRPr>
          </a:p>
          <a:p>
            <a:pPr marL="285750" indent="-285750" eaLnBrk="1" hangingPunct="1">
              <a:lnSpc>
                <a:spcPct val="90000"/>
              </a:lnSpc>
              <a:spcBef>
                <a:spcPct val="20000"/>
              </a:spcBef>
              <a:buFont typeface="Arial" panose="020B0604020202020204" pitchFamily="34" charset="0"/>
              <a:buChar char="•"/>
            </a:pPr>
            <a:r>
              <a:rPr lang="en-US" altLang="en-US" sz="3200">
                <a:latin typeface="Calibri" panose="020F0502020204030204" pitchFamily="34" charset="0"/>
              </a:rPr>
              <a:t>Feedback and discussions with colleagues and mentors.</a:t>
            </a:r>
          </a:p>
          <a:p>
            <a:pPr eaLnBrk="1" hangingPunct="1">
              <a:lnSpc>
                <a:spcPct val="90000"/>
              </a:lnSpc>
              <a:spcBef>
                <a:spcPct val="20000"/>
              </a:spcBef>
            </a:pPr>
            <a:endParaRPr lang="en-US" altLang="en-US" sz="3200">
              <a:latin typeface="Calibri" panose="020F0502020204030204" pitchFamily="34" charset="0"/>
            </a:endParaRPr>
          </a:p>
          <a:p>
            <a:pPr marL="285750" lvl="1" indent="-285750" eaLnBrk="1" hangingPunct="1">
              <a:lnSpc>
                <a:spcPct val="90000"/>
              </a:lnSpc>
              <a:buFont typeface="Arial" panose="020B0604020202020204" pitchFamily="34" charset="0"/>
              <a:buChar char="•"/>
            </a:pPr>
            <a:r>
              <a:rPr lang="en-US" altLang="en-US" sz="3200">
                <a:latin typeface="Calibri" panose="020F0502020204030204" pitchFamily="34" charset="0"/>
              </a:rPr>
              <a:t>Case file review by Departmental Renewals and Tenure Committee (all faculty in the unit holding tenure) or by Departmental Promotions Committee (all faculty in the unit holding the rank to which you are applying), chaired by the Dept Head.</a:t>
            </a:r>
          </a:p>
          <a:p>
            <a:endParaRPr lang="en-US"/>
          </a:p>
        </p:txBody>
      </p:sp>
      <p:sp>
        <p:nvSpPr>
          <p:cNvPr id="9" name="Freeform 2">
            <a:extLst>
              <a:ext uri="{FF2B5EF4-FFF2-40B4-BE49-F238E27FC236}">
                <a16:creationId xmlns:a16="http://schemas.microsoft.com/office/drawing/2014/main" id="{B61F7B9A-EF95-7167-2D9F-1F90F9B1E148}"/>
              </a:ext>
            </a:extLst>
          </p:cNvPr>
          <p:cNvSpPr/>
          <p:nvPr/>
        </p:nvSpPr>
        <p:spPr>
          <a:xfrm>
            <a:off x="0" y="0"/>
            <a:ext cx="18288000" cy="8614498"/>
          </a:xfrm>
          <a:custGeom>
            <a:avLst/>
            <a:gdLst/>
            <a:ahLst/>
            <a:cxnLst/>
            <a:rect l="l" t="t" r="r" b="b"/>
            <a:pathLst>
              <a:path w="18288000" h="8614498">
                <a:moveTo>
                  <a:pt x="0" y="0"/>
                </a:moveTo>
                <a:lnTo>
                  <a:pt x="18288000" y="0"/>
                </a:lnTo>
                <a:lnTo>
                  <a:pt x="18288000" y="8614498"/>
                </a:lnTo>
                <a:lnTo>
                  <a:pt x="0" y="8614498"/>
                </a:lnTo>
                <a:lnTo>
                  <a:pt x="0" y="0"/>
                </a:lnTo>
                <a:close/>
              </a:path>
            </a:pathLst>
          </a:custGeom>
          <a:blipFill>
            <a:blip r:embed="rId6">
              <a:alphaModFix amt="40000"/>
              <a:extLst>
                <a:ext uri="{96DAC541-7B7A-43D3-8B79-37D633B846F1}">
                  <asvg:svgBlip xmlns:asvg="http://schemas.microsoft.com/office/drawing/2016/SVG/main" r:embed="rId7"/>
                </a:ext>
              </a:extLst>
            </a:blip>
            <a:stretch>
              <a:fillRect b="-19414"/>
            </a:stretch>
          </a:blipFill>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21494" y="9070328"/>
            <a:ext cx="2860693" cy="766591"/>
          </a:xfrm>
          <a:custGeom>
            <a:avLst/>
            <a:gdLst/>
            <a:ahLst/>
            <a:cxnLst/>
            <a:rect l="l" t="t" r="r" b="b"/>
            <a:pathLst>
              <a:path w="2860693" h="766591">
                <a:moveTo>
                  <a:pt x="0" y="0"/>
                </a:moveTo>
                <a:lnTo>
                  <a:pt x="2860693" y="0"/>
                </a:lnTo>
                <a:lnTo>
                  <a:pt x="2860693" y="766591"/>
                </a:lnTo>
                <a:lnTo>
                  <a:pt x="0" y="7665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4035160" y="9119162"/>
            <a:ext cx="3065895" cy="668923"/>
          </a:xfrm>
          <a:custGeom>
            <a:avLst/>
            <a:gdLst/>
            <a:ahLst/>
            <a:cxnLst/>
            <a:rect l="l" t="t" r="r" b="b"/>
            <a:pathLst>
              <a:path w="3065895" h="668923">
                <a:moveTo>
                  <a:pt x="0" y="0"/>
                </a:moveTo>
                <a:lnTo>
                  <a:pt x="3065895" y="0"/>
                </a:lnTo>
                <a:lnTo>
                  <a:pt x="3065895" y="668922"/>
                </a:lnTo>
                <a:lnTo>
                  <a:pt x="0" y="6689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0" y="0"/>
            <a:ext cx="18288000" cy="8614498"/>
          </a:xfrm>
          <a:custGeom>
            <a:avLst/>
            <a:gdLst/>
            <a:ahLst/>
            <a:cxnLst/>
            <a:rect l="l" t="t" r="r" b="b"/>
            <a:pathLst>
              <a:path w="18288000" h="8614498">
                <a:moveTo>
                  <a:pt x="0" y="0"/>
                </a:moveTo>
                <a:lnTo>
                  <a:pt x="18288000" y="0"/>
                </a:lnTo>
                <a:lnTo>
                  <a:pt x="18288000" y="8614498"/>
                </a:lnTo>
                <a:lnTo>
                  <a:pt x="0" y="8614498"/>
                </a:lnTo>
                <a:lnTo>
                  <a:pt x="0" y="0"/>
                </a:lnTo>
                <a:close/>
              </a:path>
            </a:pathLst>
          </a:custGeom>
          <a:blipFill>
            <a:blip r:embed="rId6">
              <a:alphaModFix amt="75000"/>
              <a:extLst>
                <a:ext uri="{96DAC541-7B7A-43D3-8B79-37D633B846F1}">
                  <asvg:svgBlip xmlns:asvg="http://schemas.microsoft.com/office/drawing/2016/SVG/main" r:embed="rId7"/>
                </a:ext>
              </a:extLst>
            </a:blip>
            <a:stretch>
              <a:fillRect b="-19414"/>
            </a:stretch>
          </a:blipFill>
        </p:spPr>
        <p:txBody>
          <a:bodyPr/>
          <a:lstStyle/>
          <a:p>
            <a:endParaRPr lang="en-US"/>
          </a:p>
        </p:txBody>
      </p:sp>
      <p:sp>
        <p:nvSpPr>
          <p:cNvPr id="5" name="TextBox 5"/>
          <p:cNvSpPr txBox="1"/>
          <p:nvPr/>
        </p:nvSpPr>
        <p:spPr>
          <a:xfrm>
            <a:off x="14559150" y="9236453"/>
            <a:ext cx="3065895" cy="406458"/>
          </a:xfrm>
          <a:prstGeom prst="rect">
            <a:avLst/>
          </a:prstGeom>
        </p:spPr>
        <p:txBody>
          <a:bodyPr wrap="square" lIns="0" tIns="0" rIns="0" bIns="0" rtlCol="0" anchor="t">
            <a:spAutoFit/>
          </a:bodyPr>
          <a:lstStyle/>
          <a:p>
            <a:pPr algn="ctr">
              <a:lnSpc>
                <a:spcPts val="3359"/>
              </a:lnSpc>
            </a:pPr>
            <a:r>
              <a:rPr lang="en-US" sz="2400">
                <a:solidFill>
                  <a:srgbClr val="0B6A41"/>
                </a:solidFill>
                <a:latin typeface="Open Sans Condensed Bold"/>
                <a:ea typeface="Open Sans Condensed Bold"/>
                <a:cs typeface="Open Sans Condensed Bold"/>
                <a:sym typeface="Open Sans Condensed Bold"/>
              </a:rPr>
              <a:t>Well-Prepared Candidate</a:t>
            </a:r>
          </a:p>
        </p:txBody>
      </p:sp>
      <p:sp>
        <p:nvSpPr>
          <p:cNvPr id="6" name="TextBox 5">
            <a:extLst>
              <a:ext uri="{FF2B5EF4-FFF2-40B4-BE49-F238E27FC236}">
                <a16:creationId xmlns:a16="http://schemas.microsoft.com/office/drawing/2014/main" id="{A558A059-A8DC-7A60-8F35-B97E4D0A6CC0}"/>
              </a:ext>
            </a:extLst>
          </p:cNvPr>
          <p:cNvSpPr txBox="1"/>
          <p:nvPr/>
        </p:nvSpPr>
        <p:spPr>
          <a:xfrm>
            <a:off x="2743200" y="1028700"/>
            <a:ext cx="11476813" cy="784830"/>
          </a:xfrm>
          <a:prstGeom prst="rect">
            <a:avLst/>
          </a:prstGeom>
          <a:noFill/>
        </p:spPr>
        <p:txBody>
          <a:bodyPr wrap="square" rtlCol="0">
            <a:spAutoFit/>
          </a:bodyPr>
          <a:lstStyle/>
          <a:p>
            <a:pPr algn="ctr"/>
            <a:r>
              <a:rPr lang="en-US" sz="4500" b="1"/>
              <a:t>The Review Process</a:t>
            </a:r>
          </a:p>
        </p:txBody>
      </p:sp>
      <p:sp>
        <p:nvSpPr>
          <p:cNvPr id="7" name="TextBox 6">
            <a:extLst>
              <a:ext uri="{FF2B5EF4-FFF2-40B4-BE49-F238E27FC236}">
                <a16:creationId xmlns:a16="http://schemas.microsoft.com/office/drawing/2014/main" id="{D1D82329-03CB-60D0-39BF-537BA4DCC3B9}"/>
              </a:ext>
            </a:extLst>
          </p:cNvPr>
          <p:cNvSpPr txBox="1"/>
          <p:nvPr/>
        </p:nvSpPr>
        <p:spPr>
          <a:xfrm>
            <a:off x="2286000" y="2435485"/>
            <a:ext cx="13335000" cy="5589222"/>
          </a:xfrm>
          <a:prstGeom prst="rect">
            <a:avLst/>
          </a:prstGeom>
          <a:noFill/>
        </p:spPr>
        <p:txBody>
          <a:bodyPr wrap="square" rtlCol="0">
            <a:spAutoFit/>
          </a:bodyPr>
          <a:lstStyle/>
          <a:p>
            <a:pPr eaLnBrk="1" hangingPunct="1">
              <a:lnSpc>
                <a:spcPct val="90000"/>
              </a:lnSpc>
              <a:spcBef>
                <a:spcPct val="20000"/>
              </a:spcBef>
              <a:buFont typeface="Arial" panose="020B0604020202020204" pitchFamily="34" charset="0"/>
              <a:buNone/>
            </a:pPr>
            <a:r>
              <a:rPr lang="en-US" altLang="en-US" sz="3200" b="1" u="sng">
                <a:latin typeface="Calibri" panose="020F0502020204030204" pitchFamily="34" charset="0"/>
              </a:rPr>
              <a:t>College Level:</a:t>
            </a:r>
          </a:p>
          <a:p>
            <a:pPr eaLnBrk="1" hangingPunct="1">
              <a:lnSpc>
                <a:spcPct val="90000"/>
              </a:lnSpc>
              <a:spcBef>
                <a:spcPct val="20000"/>
              </a:spcBef>
              <a:buFont typeface="Arial" panose="020B0604020202020204" pitchFamily="34" charset="0"/>
              <a:buNone/>
            </a:pPr>
            <a:r>
              <a:rPr lang="en-US" altLang="en-US" sz="3200">
                <a:latin typeface="Calibri" panose="020F0502020204030204" pitchFamily="34" charset="0"/>
              </a:rPr>
              <a:t>Case file review by College Review Committee</a:t>
            </a:r>
          </a:p>
          <a:p>
            <a:pPr lvl="1" eaLnBrk="1" hangingPunct="1">
              <a:lnSpc>
                <a:spcPct val="90000"/>
              </a:lnSpc>
              <a:spcBef>
                <a:spcPct val="20000"/>
              </a:spcBef>
              <a:buFont typeface="Arial" panose="020B0604020202020204" pitchFamily="34" charset="0"/>
              <a:buChar char="•"/>
            </a:pPr>
            <a:r>
              <a:rPr lang="en-US" altLang="en-US" sz="3200">
                <a:latin typeface="Calibri" panose="020F0502020204030204" pitchFamily="34" charset="0"/>
              </a:rPr>
              <a:t>Dean as Chair (Article 15.8.3)</a:t>
            </a:r>
          </a:p>
          <a:p>
            <a:pPr lvl="1" eaLnBrk="1" hangingPunct="1">
              <a:lnSpc>
                <a:spcPct val="90000"/>
              </a:lnSpc>
              <a:spcBef>
                <a:spcPct val="20000"/>
              </a:spcBef>
              <a:buFont typeface="Arial" panose="020B0604020202020204" pitchFamily="34" charset="0"/>
              <a:buChar char="•"/>
            </a:pPr>
            <a:r>
              <a:rPr lang="en-US" altLang="en-US" sz="3200">
                <a:latin typeface="Calibri" panose="020F0502020204030204" pitchFamily="34" charset="0"/>
              </a:rPr>
              <a:t>No fewer than six tenured employees of the college, plus the chair</a:t>
            </a:r>
          </a:p>
          <a:p>
            <a:pPr lvl="1" eaLnBrk="1" hangingPunct="1">
              <a:lnSpc>
                <a:spcPct val="90000"/>
              </a:lnSpc>
              <a:spcBef>
                <a:spcPct val="20000"/>
              </a:spcBef>
              <a:buFont typeface="Arial" panose="020B0604020202020204" pitchFamily="34" charset="0"/>
              <a:buChar char="•"/>
            </a:pPr>
            <a:r>
              <a:rPr lang="en-US" altLang="en-US" sz="3200">
                <a:latin typeface="Calibri" panose="020F0502020204030204" pitchFamily="34" charset="0"/>
              </a:rPr>
              <a:t>Members to be nominated by the Nomination Committee of their college</a:t>
            </a:r>
          </a:p>
          <a:p>
            <a:pPr lvl="1" eaLnBrk="1" hangingPunct="1">
              <a:lnSpc>
                <a:spcPct val="90000"/>
              </a:lnSpc>
              <a:spcBef>
                <a:spcPct val="20000"/>
              </a:spcBef>
              <a:buFont typeface="Arial" panose="020B0604020202020204" pitchFamily="34" charset="0"/>
              <a:buChar char="•"/>
            </a:pPr>
            <a:endParaRPr lang="en-US" altLang="en-US" sz="3200">
              <a:latin typeface="Calibri" panose="020F0502020204030204" pitchFamily="34" charset="0"/>
            </a:endParaRPr>
          </a:p>
          <a:p>
            <a:pPr eaLnBrk="1" hangingPunct="1">
              <a:lnSpc>
                <a:spcPct val="90000"/>
              </a:lnSpc>
              <a:spcBef>
                <a:spcPct val="20000"/>
              </a:spcBef>
              <a:buFont typeface="Arial" panose="020B0604020202020204" pitchFamily="34" charset="0"/>
              <a:buNone/>
            </a:pPr>
            <a:r>
              <a:rPr lang="en-US" altLang="en-US" sz="3200">
                <a:latin typeface="Calibri" panose="020F0502020204030204" pitchFamily="34" charset="0"/>
              </a:rPr>
              <a:t>Renewal cases and teacher-scholar stream cases applying for promotion to Associate Professor end here.</a:t>
            </a:r>
          </a:p>
          <a:p>
            <a:pPr lvl="1" eaLnBrk="1" hangingPunct="1">
              <a:lnSpc>
                <a:spcPct val="90000"/>
              </a:lnSpc>
              <a:spcBef>
                <a:spcPct val="20000"/>
              </a:spcBef>
              <a:buFont typeface="Arial" panose="020B0604020202020204" pitchFamily="34" charset="0"/>
              <a:buChar char="•"/>
            </a:pPr>
            <a:r>
              <a:rPr lang="en-US" altLang="en-US" sz="3200">
                <a:latin typeface="Calibri" panose="020F0502020204030204" pitchFamily="34" charset="0"/>
              </a:rPr>
              <a:t>positive result is communicated to the Board</a:t>
            </a:r>
          </a:p>
          <a:p>
            <a:pPr lvl="1" eaLnBrk="1" hangingPunct="1">
              <a:lnSpc>
                <a:spcPct val="90000"/>
              </a:lnSpc>
              <a:spcBef>
                <a:spcPct val="20000"/>
              </a:spcBef>
              <a:buFont typeface="Arial" panose="020B0604020202020204" pitchFamily="34" charset="0"/>
              <a:buChar char="•"/>
            </a:pPr>
            <a:r>
              <a:rPr lang="en-US" altLang="en-US" sz="3200">
                <a:latin typeface="Calibri" panose="020F0502020204030204" pitchFamily="34" charset="0"/>
              </a:rPr>
              <a:t>negative result can be appealed </a:t>
            </a:r>
          </a:p>
          <a:p>
            <a:endParaRPr lang="en-US"/>
          </a:p>
        </p:txBody>
      </p:sp>
      <p:pic>
        <p:nvPicPr>
          <p:cNvPr id="9" name="Picture 8">
            <a:extLst>
              <a:ext uri="{FF2B5EF4-FFF2-40B4-BE49-F238E27FC236}">
                <a16:creationId xmlns:a16="http://schemas.microsoft.com/office/drawing/2014/main" id="{8683B0F8-A0E6-7452-E0D9-1278AED30CCC}"/>
              </a:ext>
            </a:extLst>
          </p:cNvPr>
          <p:cNvPicPr>
            <a:picLocks noChangeAspect="1"/>
          </p:cNvPicPr>
          <p:nvPr/>
        </p:nvPicPr>
        <p:blipFill>
          <a:blip r:embed="rId8"/>
          <a:stretch>
            <a:fillRect/>
          </a:stretch>
        </p:blipFill>
        <p:spPr>
          <a:xfrm>
            <a:off x="14928144" y="907344"/>
            <a:ext cx="2026356" cy="202635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21494" y="9070328"/>
            <a:ext cx="2860693" cy="766591"/>
          </a:xfrm>
          <a:custGeom>
            <a:avLst/>
            <a:gdLst/>
            <a:ahLst/>
            <a:cxnLst/>
            <a:rect l="l" t="t" r="r" b="b"/>
            <a:pathLst>
              <a:path w="2860693" h="766591">
                <a:moveTo>
                  <a:pt x="0" y="0"/>
                </a:moveTo>
                <a:lnTo>
                  <a:pt x="2860693" y="0"/>
                </a:lnTo>
                <a:lnTo>
                  <a:pt x="2860693" y="766591"/>
                </a:lnTo>
                <a:lnTo>
                  <a:pt x="0" y="7665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4035160" y="9119162"/>
            <a:ext cx="3065895" cy="668923"/>
          </a:xfrm>
          <a:custGeom>
            <a:avLst/>
            <a:gdLst/>
            <a:ahLst/>
            <a:cxnLst/>
            <a:rect l="l" t="t" r="r" b="b"/>
            <a:pathLst>
              <a:path w="3065895" h="668923">
                <a:moveTo>
                  <a:pt x="0" y="0"/>
                </a:moveTo>
                <a:lnTo>
                  <a:pt x="3065895" y="0"/>
                </a:lnTo>
                <a:lnTo>
                  <a:pt x="3065895" y="668922"/>
                </a:lnTo>
                <a:lnTo>
                  <a:pt x="0" y="6689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0" y="0"/>
            <a:ext cx="18288000" cy="8622547"/>
            <a:chOff x="0" y="0"/>
            <a:chExt cx="4816593" cy="2270959"/>
          </a:xfrm>
        </p:grpSpPr>
        <p:sp>
          <p:nvSpPr>
            <p:cNvPr id="5" name="Freeform 5"/>
            <p:cNvSpPr/>
            <p:nvPr/>
          </p:nvSpPr>
          <p:spPr>
            <a:xfrm>
              <a:off x="0" y="0"/>
              <a:ext cx="4816592" cy="2270959"/>
            </a:xfrm>
            <a:custGeom>
              <a:avLst/>
              <a:gdLst/>
              <a:ahLst/>
              <a:cxnLst/>
              <a:rect l="l" t="t" r="r" b="b"/>
              <a:pathLst>
                <a:path w="4816592" h="2270959">
                  <a:moveTo>
                    <a:pt x="0" y="0"/>
                  </a:moveTo>
                  <a:lnTo>
                    <a:pt x="4816592" y="0"/>
                  </a:lnTo>
                  <a:lnTo>
                    <a:pt x="4816592" y="2270959"/>
                  </a:lnTo>
                  <a:lnTo>
                    <a:pt x="0" y="2270959"/>
                  </a:lnTo>
                  <a:close/>
                </a:path>
              </a:pathLst>
            </a:custGeom>
            <a:solidFill>
              <a:srgbClr val="D6D6D4">
                <a:alpha val="49804"/>
              </a:srgbClr>
            </a:solidFill>
          </p:spPr>
          <p:txBody>
            <a:bodyPr/>
            <a:lstStyle/>
            <a:p>
              <a:endParaRPr lang="en-US"/>
            </a:p>
          </p:txBody>
        </p:sp>
        <p:sp>
          <p:nvSpPr>
            <p:cNvPr id="6" name="TextBox 6"/>
            <p:cNvSpPr txBox="1"/>
            <p:nvPr/>
          </p:nvSpPr>
          <p:spPr>
            <a:xfrm>
              <a:off x="0" y="-38100"/>
              <a:ext cx="4816593" cy="2309059"/>
            </a:xfrm>
            <a:prstGeom prst="rect">
              <a:avLst/>
            </a:prstGeom>
          </p:spPr>
          <p:txBody>
            <a:bodyPr lIns="50800" tIns="50800" rIns="50800" bIns="50800" rtlCol="0" anchor="ctr"/>
            <a:lstStyle/>
            <a:p>
              <a:pPr algn="ctr">
                <a:lnSpc>
                  <a:spcPts val="3359"/>
                </a:lnSpc>
              </a:pPr>
              <a:endParaRPr/>
            </a:p>
          </p:txBody>
        </p:sp>
      </p:grpSp>
      <p:sp>
        <p:nvSpPr>
          <p:cNvPr id="7" name="Freeform 7"/>
          <p:cNvSpPr/>
          <p:nvPr/>
        </p:nvSpPr>
        <p:spPr>
          <a:xfrm>
            <a:off x="0" y="0"/>
            <a:ext cx="18288000" cy="8614498"/>
          </a:xfrm>
          <a:custGeom>
            <a:avLst/>
            <a:gdLst/>
            <a:ahLst/>
            <a:cxnLst/>
            <a:rect l="l" t="t" r="r" b="b"/>
            <a:pathLst>
              <a:path w="18288000" h="8614498">
                <a:moveTo>
                  <a:pt x="0" y="0"/>
                </a:moveTo>
                <a:lnTo>
                  <a:pt x="18288000" y="0"/>
                </a:lnTo>
                <a:lnTo>
                  <a:pt x="18288000" y="8614498"/>
                </a:lnTo>
                <a:lnTo>
                  <a:pt x="0" y="8614498"/>
                </a:lnTo>
                <a:lnTo>
                  <a:pt x="0" y="0"/>
                </a:lnTo>
                <a:close/>
              </a:path>
            </a:pathLst>
          </a:custGeom>
          <a:blipFill>
            <a:blip r:embed="rId6">
              <a:alphaModFix amt="35000"/>
              <a:extLst>
                <a:ext uri="{96DAC541-7B7A-43D3-8B79-37D633B846F1}">
                  <asvg:svgBlip xmlns:asvg="http://schemas.microsoft.com/office/drawing/2016/SVG/main" r:embed="rId7"/>
                </a:ext>
              </a:extLst>
            </a:blip>
            <a:stretch>
              <a:fillRect b="-19414"/>
            </a:stretch>
          </a:blipFill>
        </p:spPr>
        <p:txBody>
          <a:bodyPr/>
          <a:lstStyle/>
          <a:p>
            <a:endParaRPr lang="en-US"/>
          </a:p>
        </p:txBody>
      </p:sp>
      <p:sp>
        <p:nvSpPr>
          <p:cNvPr id="8" name="TextBox 8"/>
          <p:cNvSpPr txBox="1"/>
          <p:nvPr/>
        </p:nvSpPr>
        <p:spPr>
          <a:xfrm>
            <a:off x="14401800" y="9236453"/>
            <a:ext cx="3223245" cy="406458"/>
          </a:xfrm>
          <a:prstGeom prst="rect">
            <a:avLst/>
          </a:prstGeom>
        </p:spPr>
        <p:txBody>
          <a:bodyPr wrap="square" lIns="0" tIns="0" rIns="0" bIns="0" rtlCol="0" anchor="t">
            <a:spAutoFit/>
          </a:bodyPr>
          <a:lstStyle/>
          <a:p>
            <a:pPr algn="ctr">
              <a:lnSpc>
                <a:spcPts val="3359"/>
              </a:lnSpc>
            </a:pPr>
            <a:r>
              <a:rPr lang="en-US" sz="2400">
                <a:solidFill>
                  <a:srgbClr val="0B6A41"/>
                </a:solidFill>
                <a:latin typeface="Open Sans Condensed Bold"/>
                <a:ea typeface="Open Sans Condensed Bold"/>
                <a:cs typeface="Open Sans Condensed Bold"/>
                <a:sym typeface="Open Sans Condensed Bold"/>
              </a:rPr>
              <a:t>Well-Prepared Candidate</a:t>
            </a:r>
          </a:p>
        </p:txBody>
      </p:sp>
      <p:sp>
        <p:nvSpPr>
          <p:cNvPr id="9" name="TextBox 8">
            <a:extLst>
              <a:ext uri="{FF2B5EF4-FFF2-40B4-BE49-F238E27FC236}">
                <a16:creationId xmlns:a16="http://schemas.microsoft.com/office/drawing/2014/main" id="{2DA296DC-60D7-2376-C9E5-390E28275275}"/>
              </a:ext>
            </a:extLst>
          </p:cNvPr>
          <p:cNvSpPr txBox="1"/>
          <p:nvPr/>
        </p:nvSpPr>
        <p:spPr>
          <a:xfrm>
            <a:off x="2971800" y="1181100"/>
            <a:ext cx="10896600" cy="769441"/>
          </a:xfrm>
          <a:prstGeom prst="rect">
            <a:avLst/>
          </a:prstGeom>
          <a:noFill/>
        </p:spPr>
        <p:txBody>
          <a:bodyPr wrap="square" rtlCol="0">
            <a:spAutoFit/>
          </a:bodyPr>
          <a:lstStyle/>
          <a:p>
            <a:pPr algn="ctr"/>
            <a:r>
              <a:rPr lang="en-US" sz="4400" b="1"/>
              <a:t>The University Review Committee </a:t>
            </a:r>
          </a:p>
        </p:txBody>
      </p:sp>
      <p:sp>
        <p:nvSpPr>
          <p:cNvPr id="10" name="TextBox 9">
            <a:extLst>
              <a:ext uri="{FF2B5EF4-FFF2-40B4-BE49-F238E27FC236}">
                <a16:creationId xmlns:a16="http://schemas.microsoft.com/office/drawing/2014/main" id="{A1F32C90-B742-AC2B-FB41-20E6E7472940}"/>
              </a:ext>
            </a:extLst>
          </p:cNvPr>
          <p:cNvSpPr txBox="1"/>
          <p:nvPr/>
        </p:nvSpPr>
        <p:spPr>
          <a:xfrm>
            <a:off x="2362200" y="2705100"/>
            <a:ext cx="13258800" cy="4505849"/>
          </a:xfrm>
          <a:prstGeom prst="rect">
            <a:avLst/>
          </a:prstGeom>
          <a:noFill/>
        </p:spPr>
        <p:txBody>
          <a:bodyPr wrap="square" rtlCol="0">
            <a:spAutoFit/>
          </a:bodyPr>
          <a:lstStyle/>
          <a:p>
            <a:pPr eaLnBrk="1" hangingPunct="1">
              <a:lnSpc>
                <a:spcPct val="90000"/>
              </a:lnSpc>
              <a:spcBef>
                <a:spcPct val="20000"/>
              </a:spcBef>
              <a:buFont typeface="Arial" panose="020B0604020202020204" pitchFamily="34" charset="0"/>
              <a:buNone/>
            </a:pPr>
            <a:r>
              <a:rPr lang="en-US" altLang="en-US" sz="3200" b="1">
                <a:latin typeface="Calibri" panose="020F0502020204030204" pitchFamily="34" charset="0"/>
              </a:rPr>
              <a:t>Who is the University Review Committee?  </a:t>
            </a:r>
          </a:p>
          <a:p>
            <a:pPr lvl="1" eaLnBrk="1" hangingPunct="1">
              <a:lnSpc>
                <a:spcPct val="90000"/>
              </a:lnSpc>
              <a:spcBef>
                <a:spcPct val="20000"/>
              </a:spcBef>
              <a:spcAft>
                <a:spcPct val="50000"/>
              </a:spcAft>
              <a:buFont typeface="Arial" panose="020B0604020202020204" pitchFamily="34" charset="0"/>
              <a:buChar char="•"/>
            </a:pPr>
            <a:r>
              <a:rPr lang="en-US" altLang="en-US" sz="3200">
                <a:latin typeface="Calibri" panose="020F0502020204030204" pitchFamily="34" charset="0"/>
              </a:rPr>
              <a:t>Nine tenured or continuing status employees nominated by the Nominations Committee of Council and approved by Council with the length of their term specified to ensure a reasonable turnover of membership. </a:t>
            </a:r>
          </a:p>
          <a:p>
            <a:pPr lvl="1" eaLnBrk="1" hangingPunct="1">
              <a:lnSpc>
                <a:spcPct val="90000"/>
              </a:lnSpc>
              <a:spcBef>
                <a:spcPct val="20000"/>
              </a:spcBef>
              <a:spcAft>
                <a:spcPct val="50000"/>
              </a:spcAft>
              <a:buFont typeface="Arial" panose="020B0604020202020204" pitchFamily="34" charset="0"/>
              <a:buChar char="•"/>
            </a:pPr>
            <a:r>
              <a:rPr lang="en-US" altLang="en-US" sz="3200">
                <a:latin typeface="Calibri" panose="020F0502020204030204" pitchFamily="34" charset="0"/>
              </a:rPr>
              <a:t>The Provost and Vice-President Academic or designate is the Chair.</a:t>
            </a:r>
          </a:p>
          <a:p>
            <a:pPr lvl="1" eaLnBrk="1" hangingPunct="1">
              <a:lnSpc>
                <a:spcPct val="90000"/>
              </a:lnSpc>
              <a:spcBef>
                <a:spcPct val="20000"/>
              </a:spcBef>
              <a:spcAft>
                <a:spcPct val="50000"/>
              </a:spcAft>
              <a:buFont typeface="Arial" panose="020B0604020202020204" pitchFamily="34" charset="0"/>
              <a:buChar char="•"/>
            </a:pPr>
            <a:r>
              <a:rPr lang="en-US" altLang="en-US" sz="3200">
                <a:latin typeface="Calibri" panose="020F0502020204030204" pitchFamily="34" charset="0"/>
              </a:rPr>
              <a:t>Two Faculty Association representatives who serve strictly as  observers with voice, but no vote.</a:t>
            </a:r>
          </a:p>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21494" y="9070328"/>
            <a:ext cx="2860693" cy="766591"/>
          </a:xfrm>
          <a:custGeom>
            <a:avLst/>
            <a:gdLst/>
            <a:ahLst/>
            <a:cxnLst/>
            <a:rect l="l" t="t" r="r" b="b"/>
            <a:pathLst>
              <a:path w="2860693" h="766591">
                <a:moveTo>
                  <a:pt x="0" y="0"/>
                </a:moveTo>
                <a:lnTo>
                  <a:pt x="2860693" y="0"/>
                </a:lnTo>
                <a:lnTo>
                  <a:pt x="2860693" y="766591"/>
                </a:lnTo>
                <a:lnTo>
                  <a:pt x="0" y="7665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4035160" y="9119162"/>
            <a:ext cx="3065895" cy="668923"/>
          </a:xfrm>
          <a:custGeom>
            <a:avLst/>
            <a:gdLst/>
            <a:ahLst/>
            <a:cxnLst/>
            <a:rect l="l" t="t" r="r" b="b"/>
            <a:pathLst>
              <a:path w="3065895" h="668923">
                <a:moveTo>
                  <a:pt x="0" y="0"/>
                </a:moveTo>
                <a:lnTo>
                  <a:pt x="3065895" y="0"/>
                </a:lnTo>
                <a:lnTo>
                  <a:pt x="3065895" y="668922"/>
                </a:lnTo>
                <a:lnTo>
                  <a:pt x="0" y="6689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14401800" y="9236453"/>
            <a:ext cx="3223245" cy="406458"/>
          </a:xfrm>
          <a:prstGeom prst="rect">
            <a:avLst/>
          </a:prstGeom>
        </p:spPr>
        <p:txBody>
          <a:bodyPr wrap="square" lIns="0" tIns="0" rIns="0" bIns="0" rtlCol="0" anchor="t">
            <a:spAutoFit/>
          </a:bodyPr>
          <a:lstStyle/>
          <a:p>
            <a:pPr algn="ctr">
              <a:lnSpc>
                <a:spcPts val="3359"/>
              </a:lnSpc>
            </a:pPr>
            <a:r>
              <a:rPr lang="en-US" sz="2400">
                <a:solidFill>
                  <a:srgbClr val="0B6A41"/>
                </a:solidFill>
                <a:latin typeface="Open Sans Condensed Bold"/>
                <a:ea typeface="Open Sans Condensed Bold"/>
                <a:cs typeface="Open Sans Condensed Bold"/>
                <a:sym typeface="Open Sans Condensed Bold"/>
              </a:rPr>
              <a:t>Well-Prepared Candidate</a:t>
            </a:r>
          </a:p>
        </p:txBody>
      </p:sp>
      <p:sp>
        <p:nvSpPr>
          <p:cNvPr id="7" name="Freeform 4">
            <a:extLst>
              <a:ext uri="{FF2B5EF4-FFF2-40B4-BE49-F238E27FC236}">
                <a16:creationId xmlns:a16="http://schemas.microsoft.com/office/drawing/2014/main" id="{A7CF34C4-DEC6-FF36-9998-D277295A0005}"/>
              </a:ext>
            </a:extLst>
          </p:cNvPr>
          <p:cNvSpPr/>
          <p:nvPr/>
        </p:nvSpPr>
        <p:spPr>
          <a:xfrm>
            <a:off x="0" y="0"/>
            <a:ext cx="18288000" cy="8614498"/>
          </a:xfrm>
          <a:custGeom>
            <a:avLst/>
            <a:gdLst/>
            <a:ahLst/>
            <a:cxnLst/>
            <a:rect l="l" t="t" r="r" b="b"/>
            <a:pathLst>
              <a:path w="18288000" h="8614498">
                <a:moveTo>
                  <a:pt x="0" y="0"/>
                </a:moveTo>
                <a:lnTo>
                  <a:pt x="18288000" y="0"/>
                </a:lnTo>
                <a:lnTo>
                  <a:pt x="18288000" y="8614498"/>
                </a:lnTo>
                <a:lnTo>
                  <a:pt x="0" y="8614498"/>
                </a:lnTo>
                <a:lnTo>
                  <a:pt x="0" y="0"/>
                </a:lnTo>
                <a:close/>
              </a:path>
            </a:pathLst>
          </a:custGeom>
          <a:blipFill>
            <a:blip r:embed="rId6">
              <a:alphaModFix amt="75000"/>
              <a:extLst>
                <a:ext uri="{96DAC541-7B7A-43D3-8B79-37D633B846F1}">
                  <asvg:svgBlip xmlns:asvg="http://schemas.microsoft.com/office/drawing/2016/SVG/main" r:embed="rId7"/>
                </a:ext>
              </a:extLst>
            </a:blip>
            <a:stretch>
              <a:fillRect b="-19414"/>
            </a:stretch>
          </a:blipFill>
        </p:spPr>
        <p:txBody>
          <a:bodyPr/>
          <a:lstStyle/>
          <a:p>
            <a:endParaRPr lang="en-US"/>
          </a:p>
        </p:txBody>
      </p:sp>
      <p:sp>
        <p:nvSpPr>
          <p:cNvPr id="8" name="TextBox 7">
            <a:extLst>
              <a:ext uri="{FF2B5EF4-FFF2-40B4-BE49-F238E27FC236}">
                <a16:creationId xmlns:a16="http://schemas.microsoft.com/office/drawing/2014/main" id="{FEE91A82-251C-2128-1C5A-D8A1DA553A47}"/>
              </a:ext>
            </a:extLst>
          </p:cNvPr>
          <p:cNvSpPr txBox="1"/>
          <p:nvPr/>
        </p:nvSpPr>
        <p:spPr>
          <a:xfrm>
            <a:off x="2489623" y="1257300"/>
            <a:ext cx="12573000" cy="784830"/>
          </a:xfrm>
          <a:prstGeom prst="rect">
            <a:avLst/>
          </a:prstGeom>
          <a:noFill/>
        </p:spPr>
        <p:txBody>
          <a:bodyPr wrap="square" rtlCol="0">
            <a:spAutoFit/>
          </a:bodyPr>
          <a:lstStyle/>
          <a:p>
            <a:pPr algn="ctr"/>
            <a:r>
              <a:rPr lang="en-US" sz="4500" b="1"/>
              <a:t>The University Review Committee</a:t>
            </a:r>
          </a:p>
        </p:txBody>
      </p:sp>
      <p:sp>
        <p:nvSpPr>
          <p:cNvPr id="9" name="TextBox 8">
            <a:extLst>
              <a:ext uri="{FF2B5EF4-FFF2-40B4-BE49-F238E27FC236}">
                <a16:creationId xmlns:a16="http://schemas.microsoft.com/office/drawing/2014/main" id="{57C98562-936F-1A6B-C930-FA9D92D39367}"/>
              </a:ext>
            </a:extLst>
          </p:cNvPr>
          <p:cNvSpPr txBox="1"/>
          <p:nvPr/>
        </p:nvSpPr>
        <p:spPr>
          <a:xfrm>
            <a:off x="2489623" y="3151407"/>
            <a:ext cx="13141490" cy="4604337"/>
          </a:xfrm>
          <a:prstGeom prst="rect">
            <a:avLst/>
          </a:prstGeom>
          <a:noFill/>
        </p:spPr>
        <p:txBody>
          <a:bodyPr wrap="square" rtlCol="0">
            <a:spAutoFit/>
          </a:bodyPr>
          <a:lstStyle/>
          <a:p>
            <a:pPr lvl="1" eaLnBrk="1" hangingPunct="1">
              <a:lnSpc>
                <a:spcPct val="80000"/>
              </a:lnSpc>
              <a:spcBef>
                <a:spcPct val="20000"/>
              </a:spcBef>
              <a:spcAft>
                <a:spcPct val="40000"/>
              </a:spcAft>
              <a:buFont typeface="Arial" panose="020B0604020202020204" pitchFamily="34" charset="0"/>
              <a:buChar char="•"/>
            </a:pPr>
            <a:r>
              <a:rPr lang="en-US" altLang="ja-JP" sz="3200">
                <a:latin typeface="Calibri" panose="020F0502020204030204" pitchFamily="34" charset="0"/>
              </a:rPr>
              <a:t>Reviews CRC recommendations for the renewal of probation and the award of tenure.</a:t>
            </a:r>
          </a:p>
          <a:p>
            <a:pPr lvl="1" eaLnBrk="1" hangingPunct="1">
              <a:lnSpc>
                <a:spcPct val="80000"/>
              </a:lnSpc>
              <a:spcBef>
                <a:spcPct val="20000"/>
              </a:spcBef>
              <a:spcAft>
                <a:spcPct val="40000"/>
              </a:spcAft>
              <a:buFont typeface="Arial" panose="020B0604020202020204" pitchFamily="34" charset="0"/>
              <a:buChar char="•"/>
            </a:pPr>
            <a:r>
              <a:rPr lang="en-US" altLang="en-US" sz="3200">
                <a:latin typeface="Calibri" panose="020F0502020204030204" pitchFamily="34" charset="0"/>
              </a:rPr>
              <a:t>Reviews CRC recommendations for promotion to the ranks of Professor and Librarian, and promotion of APA appointments to Associate Professor.</a:t>
            </a:r>
            <a:endParaRPr lang="en-US" altLang="ja-JP" sz="3200">
              <a:latin typeface="Calibri" panose="020F0502020204030204" pitchFamily="34" charset="0"/>
            </a:endParaRPr>
          </a:p>
          <a:p>
            <a:pPr lvl="1" eaLnBrk="1" hangingPunct="1">
              <a:lnSpc>
                <a:spcPct val="80000"/>
              </a:lnSpc>
              <a:spcBef>
                <a:spcPct val="20000"/>
              </a:spcBef>
              <a:spcAft>
                <a:spcPct val="40000"/>
              </a:spcAft>
              <a:buFont typeface="Arial" panose="020B0604020202020204" pitchFamily="34" charset="0"/>
              <a:buChar char="•"/>
            </a:pPr>
            <a:r>
              <a:rPr lang="en-US" altLang="en-US" sz="3200">
                <a:latin typeface="Calibri" panose="020F0502020204030204" pitchFamily="34" charset="0"/>
              </a:rPr>
              <a:t>Receives and reviews appeals from faculty denied renewal of probation, tenure, or promotion to Professor.</a:t>
            </a:r>
          </a:p>
          <a:p>
            <a:pPr lvl="1" eaLnBrk="1" hangingPunct="1">
              <a:lnSpc>
                <a:spcPct val="80000"/>
              </a:lnSpc>
              <a:spcBef>
                <a:spcPct val="20000"/>
              </a:spcBef>
              <a:spcAft>
                <a:spcPct val="40000"/>
              </a:spcAft>
              <a:buFont typeface="Arial" panose="020B0604020202020204" pitchFamily="34" charset="0"/>
              <a:buChar char="•"/>
            </a:pPr>
            <a:r>
              <a:rPr lang="en-US" altLang="en-US" sz="3200">
                <a:latin typeface="Calibri" panose="020F0502020204030204" pitchFamily="34" charset="0"/>
              </a:rPr>
              <a:t>Receives but doesn’t review promotion to Associate Professor recommendations.</a:t>
            </a:r>
          </a:p>
          <a:p>
            <a:endParaRPr lang="en-US"/>
          </a:p>
        </p:txBody>
      </p:sp>
      <p:pic>
        <p:nvPicPr>
          <p:cNvPr id="6" name="Picture 5">
            <a:extLst>
              <a:ext uri="{FF2B5EF4-FFF2-40B4-BE49-F238E27FC236}">
                <a16:creationId xmlns:a16="http://schemas.microsoft.com/office/drawing/2014/main" id="{68EB1B69-8489-2470-C444-59A4B4E689A5}"/>
              </a:ext>
            </a:extLst>
          </p:cNvPr>
          <p:cNvPicPr>
            <a:picLocks noChangeAspect="1"/>
          </p:cNvPicPr>
          <p:nvPr/>
        </p:nvPicPr>
        <p:blipFill>
          <a:blip r:embed="rId8"/>
          <a:stretch>
            <a:fillRect/>
          </a:stretch>
        </p:blipFill>
        <p:spPr>
          <a:xfrm>
            <a:off x="685800" y="450081"/>
            <a:ext cx="2079371" cy="207937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21494" y="9070328"/>
            <a:ext cx="2860693" cy="766591"/>
          </a:xfrm>
          <a:custGeom>
            <a:avLst/>
            <a:gdLst/>
            <a:ahLst/>
            <a:cxnLst/>
            <a:rect l="l" t="t" r="r" b="b"/>
            <a:pathLst>
              <a:path w="2860693" h="766591">
                <a:moveTo>
                  <a:pt x="0" y="0"/>
                </a:moveTo>
                <a:lnTo>
                  <a:pt x="2860693" y="0"/>
                </a:lnTo>
                <a:lnTo>
                  <a:pt x="2860693" y="766591"/>
                </a:lnTo>
                <a:lnTo>
                  <a:pt x="0" y="7665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4035160" y="9119162"/>
            <a:ext cx="3065895" cy="668923"/>
          </a:xfrm>
          <a:custGeom>
            <a:avLst/>
            <a:gdLst/>
            <a:ahLst/>
            <a:cxnLst/>
            <a:rect l="l" t="t" r="r" b="b"/>
            <a:pathLst>
              <a:path w="3065895" h="668923">
                <a:moveTo>
                  <a:pt x="0" y="0"/>
                </a:moveTo>
                <a:lnTo>
                  <a:pt x="3065895" y="0"/>
                </a:lnTo>
                <a:lnTo>
                  <a:pt x="3065895" y="668922"/>
                </a:lnTo>
                <a:lnTo>
                  <a:pt x="0" y="6689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0" y="0"/>
            <a:ext cx="18288000" cy="8629650"/>
          </a:xfrm>
          <a:custGeom>
            <a:avLst/>
            <a:gdLst/>
            <a:ahLst/>
            <a:cxnLst/>
            <a:rect l="l" t="t" r="r" b="b"/>
            <a:pathLst>
              <a:path w="20955000" h="8629650">
                <a:moveTo>
                  <a:pt x="0" y="0"/>
                </a:moveTo>
                <a:lnTo>
                  <a:pt x="20955000" y="0"/>
                </a:lnTo>
                <a:lnTo>
                  <a:pt x="20955000" y="8629650"/>
                </a:lnTo>
                <a:lnTo>
                  <a:pt x="0" y="8629650"/>
                </a:lnTo>
                <a:lnTo>
                  <a:pt x="0" y="0"/>
                </a:lnTo>
                <a:close/>
              </a:path>
            </a:pathLst>
          </a:custGeom>
          <a:blipFill>
            <a:blip r:embed="rId6">
              <a:alphaModFix amt="25000"/>
            </a:blip>
            <a:stretch>
              <a:fillRect t="-57615" r="-98115" b="-112989"/>
            </a:stretch>
          </a:blipFill>
        </p:spPr>
        <p:txBody>
          <a:bodyPr/>
          <a:lstStyle/>
          <a:p>
            <a:endParaRPr lang="en-US"/>
          </a:p>
        </p:txBody>
      </p:sp>
      <p:sp>
        <p:nvSpPr>
          <p:cNvPr id="5" name="TextBox 5"/>
          <p:cNvSpPr txBox="1"/>
          <p:nvPr/>
        </p:nvSpPr>
        <p:spPr>
          <a:xfrm>
            <a:off x="14559150" y="9236453"/>
            <a:ext cx="3065895" cy="406458"/>
          </a:xfrm>
          <a:prstGeom prst="rect">
            <a:avLst/>
          </a:prstGeom>
        </p:spPr>
        <p:txBody>
          <a:bodyPr wrap="square" lIns="0" tIns="0" rIns="0" bIns="0" rtlCol="0" anchor="t">
            <a:spAutoFit/>
          </a:bodyPr>
          <a:lstStyle/>
          <a:p>
            <a:pPr algn="ctr">
              <a:lnSpc>
                <a:spcPts val="3359"/>
              </a:lnSpc>
            </a:pPr>
            <a:r>
              <a:rPr lang="en-US" sz="2400">
                <a:solidFill>
                  <a:srgbClr val="0B6A41"/>
                </a:solidFill>
                <a:latin typeface="Open Sans Condensed Bold"/>
                <a:ea typeface="Open Sans Condensed Bold"/>
                <a:cs typeface="Open Sans Condensed Bold"/>
                <a:sym typeface="Open Sans Condensed Bold"/>
              </a:rPr>
              <a:t>Well-Prepared Candidate</a:t>
            </a:r>
          </a:p>
        </p:txBody>
      </p:sp>
      <p:sp>
        <p:nvSpPr>
          <p:cNvPr id="6" name="TextBox 5">
            <a:extLst>
              <a:ext uri="{FF2B5EF4-FFF2-40B4-BE49-F238E27FC236}">
                <a16:creationId xmlns:a16="http://schemas.microsoft.com/office/drawing/2014/main" id="{F1B2EA73-EC44-7E78-566E-173FE05B2DA9}"/>
              </a:ext>
            </a:extLst>
          </p:cNvPr>
          <p:cNvSpPr txBox="1"/>
          <p:nvPr/>
        </p:nvSpPr>
        <p:spPr>
          <a:xfrm>
            <a:off x="3382187" y="1181100"/>
            <a:ext cx="10791013" cy="784830"/>
          </a:xfrm>
          <a:prstGeom prst="rect">
            <a:avLst/>
          </a:prstGeom>
          <a:noFill/>
        </p:spPr>
        <p:txBody>
          <a:bodyPr wrap="square" rtlCol="0">
            <a:spAutoFit/>
          </a:bodyPr>
          <a:lstStyle/>
          <a:p>
            <a:pPr algn="ctr"/>
            <a:r>
              <a:rPr lang="en-US" sz="4500" b="1"/>
              <a:t>The University Review Committee </a:t>
            </a:r>
          </a:p>
        </p:txBody>
      </p:sp>
      <p:sp>
        <p:nvSpPr>
          <p:cNvPr id="8" name="TextBox 7">
            <a:extLst>
              <a:ext uri="{FF2B5EF4-FFF2-40B4-BE49-F238E27FC236}">
                <a16:creationId xmlns:a16="http://schemas.microsoft.com/office/drawing/2014/main" id="{FA0E795F-87E0-B395-8722-4502ADDE341F}"/>
              </a:ext>
            </a:extLst>
          </p:cNvPr>
          <p:cNvSpPr txBox="1"/>
          <p:nvPr/>
        </p:nvSpPr>
        <p:spPr>
          <a:xfrm>
            <a:off x="2971800" y="2938794"/>
            <a:ext cx="12344400" cy="4409412"/>
          </a:xfrm>
          <a:prstGeom prst="rect">
            <a:avLst/>
          </a:prstGeom>
          <a:noFill/>
        </p:spPr>
        <p:txBody>
          <a:bodyPr wrap="square" rtlCol="0">
            <a:spAutoFit/>
          </a:bodyPr>
          <a:lstStyle/>
          <a:p>
            <a:pPr>
              <a:lnSpc>
                <a:spcPct val="90000"/>
              </a:lnSpc>
              <a:spcBef>
                <a:spcPts val="25"/>
              </a:spcBef>
              <a:spcAft>
                <a:spcPts val="63"/>
              </a:spcAft>
              <a:buSzPct val="100000"/>
              <a:buFont typeface="Arial" charset="0"/>
              <a:buChar char="•"/>
              <a:defRPr/>
            </a:pPr>
            <a:r>
              <a:rPr lang="en-CA" altLang="ja-JP" sz="3200">
                <a:latin typeface="Calibri" charset="0"/>
                <a:ea typeface="MS PGothic" charset="-128"/>
                <a:cs typeface="Calibri" charset="0"/>
              </a:rPr>
              <a:t>When hearing appeals, it can recommend a 2-year extension to the probationary period if the appeal is unsuccessful. Only one extension of probation will be permitted. The extension can be granted by either URC or the Renewals and Tenure Appeal Committee. </a:t>
            </a:r>
          </a:p>
          <a:p>
            <a:pPr lvl="1">
              <a:lnSpc>
                <a:spcPct val="90000"/>
              </a:lnSpc>
              <a:spcBef>
                <a:spcPts val="25"/>
              </a:spcBef>
              <a:spcAft>
                <a:spcPts val="63"/>
              </a:spcAft>
              <a:buSzPct val="100000"/>
              <a:buFont typeface="Arial" charset="0"/>
              <a:buChar char="•"/>
              <a:defRPr/>
            </a:pPr>
            <a:r>
              <a:rPr lang="en-CA" altLang="ja-JP" sz="3200">
                <a:latin typeface="Calibri" charset="0"/>
                <a:ea typeface="MS PGothic" charset="-128"/>
                <a:cs typeface="Calibri" charset="0"/>
              </a:rPr>
              <a:t>Article 15.9.4 (vii)</a:t>
            </a:r>
          </a:p>
          <a:p>
            <a:pPr marL="0" indent="0">
              <a:lnSpc>
                <a:spcPct val="90000"/>
              </a:lnSpc>
              <a:spcBef>
                <a:spcPts val="25"/>
              </a:spcBef>
              <a:spcAft>
                <a:spcPts val="63"/>
              </a:spcAft>
              <a:buFont typeface="Arial" charset="0"/>
              <a:buChar char="•"/>
              <a:defRPr/>
            </a:pPr>
            <a:endParaRPr lang="en-CA" altLang="ja-JP" sz="3200">
              <a:latin typeface="Calibri" charset="0"/>
              <a:ea typeface="MS PGothic" charset="-128"/>
              <a:cs typeface="Calibri" charset="0"/>
            </a:endParaRPr>
          </a:p>
          <a:p>
            <a:pPr>
              <a:lnSpc>
                <a:spcPct val="90000"/>
              </a:lnSpc>
              <a:spcBef>
                <a:spcPts val="25"/>
              </a:spcBef>
              <a:spcAft>
                <a:spcPts val="63"/>
              </a:spcAft>
              <a:buSzPct val="100000"/>
              <a:buFont typeface="Arial" charset="0"/>
              <a:buChar char="•"/>
              <a:defRPr/>
            </a:pPr>
            <a:r>
              <a:rPr lang="en-US" altLang="ja-JP" sz="3200">
                <a:latin typeface="Calibri" charset="0"/>
                <a:ea typeface="MS PGothic" charset="-128"/>
                <a:cs typeface="Calibri" charset="0"/>
              </a:rPr>
              <a:t>Submits to the President for transmission to the Board its recommendations for renewal, tenure and promotion</a:t>
            </a:r>
            <a:r>
              <a:rPr lang="en-CA" altLang="ja-JP" sz="3200">
                <a:latin typeface="Calibri" charset="0"/>
                <a:ea typeface="MS PGothic" charset="-128"/>
                <a:cs typeface="Calibri" charset="0"/>
              </a:rPr>
              <a:t>.</a:t>
            </a:r>
            <a:r>
              <a:rPr lang="en-US" altLang="ja-JP" sz="3200">
                <a:latin typeface="Calibri" charset="0"/>
                <a:ea typeface="MS PGothic" charset="-128"/>
                <a:cs typeface="Calibri" charset="0"/>
              </a:rPr>
              <a:t> </a:t>
            </a:r>
          </a:p>
          <a:p>
            <a:pPr lvl="1">
              <a:lnSpc>
                <a:spcPct val="90000"/>
              </a:lnSpc>
              <a:spcBef>
                <a:spcPts val="25"/>
              </a:spcBef>
              <a:spcAft>
                <a:spcPts val="63"/>
              </a:spcAft>
              <a:buSzPct val="100000"/>
              <a:buFont typeface="Arial" charset="0"/>
              <a:buChar char="•"/>
              <a:defRPr/>
            </a:pPr>
            <a:r>
              <a:rPr lang="en-US" altLang="ja-JP" sz="3200">
                <a:latin typeface="Calibri" charset="0"/>
                <a:ea typeface="MS PGothic" charset="-128"/>
                <a:cs typeface="Calibri" charset="0"/>
              </a:rPr>
              <a:t>Articles 15.9.4 (viii)/16.4.4. (viii)</a:t>
            </a:r>
          </a:p>
          <a:p>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USask_PPT_template_Simplified" id="{4989A8A2-8031-4548-AC6F-286FA6AB0C8A}" vid="{2B110A8B-78FA-BD49-BEFF-064F6D1A584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fqbn xmlns="c5c0397a-0057-4703-a00a-a0cbb0f759c5" xsi:nil="true"/>
    <Photosandfilm xmlns="c5c0397a-0057-4703-a00a-a0cbb0f759c5" xsi:nil="true"/>
    <Department xmlns="c5c0397a-0057-4703-a00a-a0cbb0f759c5" xsi:nil="true"/>
    <College xmlns="c5c0397a-0057-4703-a00a-a0cbb0f759c5" xsi:nil="true"/>
    <Logos xmlns="c5c0397a-0057-4703-a00a-a0cbb0f759c5" xsi:nil="true"/>
    <TaxCatchAll xmlns="2277341f-65e2-445b-87a8-ef9bdf576d4e" xsi:nil="true"/>
    <fnup xmlns="c5c0397a-0057-4703-a00a-a0cbb0f759c5">
      <UserInfo>
        <DisplayName/>
        <AccountId xsi:nil="true"/>
        <AccountType/>
      </UserInfo>
    </fnup>
    <lcf76f155ced4ddcb4097134ff3c332f xmlns="c5c0397a-0057-4703-a00a-a0cbb0f759c5">
      <Terms xmlns="http://schemas.microsoft.com/office/infopath/2007/PartnerControls"/>
    </lcf76f155ced4ddcb4097134ff3c332f>
    <Campaign xmlns="c5c0397a-0057-4703-a00a-a0cbb0f759c5" xsi:nil="true"/>
    <cmfb xmlns="c5c0397a-0057-4703-a00a-a0cbb0f759c5">powerpoint</cmfb>
    <LastUpdated xmlns="c5c0397a-0057-4703-a00a-a0cbb0f759c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2E6A9B5C63A504482086E5DEFE52315" ma:contentTypeVersion="30" ma:contentTypeDescription="Create a new document." ma:contentTypeScope="" ma:versionID="120860c45d99014b87e43f9d97ed65ec">
  <xsd:schema xmlns:xsd="http://www.w3.org/2001/XMLSchema" xmlns:xs="http://www.w3.org/2001/XMLSchema" xmlns:p="http://schemas.microsoft.com/office/2006/metadata/properties" xmlns:ns2="c5c0397a-0057-4703-a00a-a0cbb0f759c5" xmlns:ns3="2277341f-65e2-445b-87a8-ef9bdf576d4e" targetNamespace="http://schemas.microsoft.com/office/2006/metadata/properties" ma:root="true" ma:fieldsID="5e802dc0277e58c2fe2db5d1d3e2c368" ns2:_="" ns3:_="">
    <xsd:import namespace="c5c0397a-0057-4703-a00a-a0cbb0f759c5"/>
    <xsd:import namespace="2277341f-65e2-445b-87a8-ef9bdf576d4e"/>
    <xsd:element name="properties">
      <xsd:complexType>
        <xsd:sequence>
          <xsd:element name="documentManagement">
            <xsd:complexType>
              <xsd:all>
                <xsd:element ref="ns2:Logos" minOccurs="0"/>
                <xsd:element ref="ns2:MediaServiceMetadata" minOccurs="0"/>
                <xsd:element ref="ns2:MediaServiceFastMetadata" minOccurs="0"/>
                <xsd:element ref="ns2:cmfb" minOccurs="0"/>
                <xsd:element ref="ns2:fnup" minOccurs="0"/>
                <xsd:element ref="ns2:MediaServiceAutoKeyPoints" minOccurs="0"/>
                <xsd:element ref="ns2:MediaServiceKeyPoints" minOccurs="0"/>
                <xsd:element ref="ns2:Photosandfilm" minOccurs="0"/>
                <xsd:element ref="ns2:fqbn" minOccurs="0"/>
                <xsd:element ref="ns2:Department" minOccurs="0"/>
                <xsd:element ref="ns2:College" minOccurs="0"/>
                <xsd:element ref="ns2:MediaServiceAutoTags" minOccurs="0"/>
                <xsd:element ref="ns2:MediaServiceGenerationTime" minOccurs="0"/>
                <xsd:element ref="ns2:MediaServiceEventHashCode" minOccurs="0"/>
                <xsd:element ref="ns3:SharedWithUsers" minOccurs="0"/>
                <xsd:element ref="ns3:SharedWithDetails" minOccurs="0"/>
                <xsd:element ref="ns2:Campaign" minOccurs="0"/>
                <xsd:element ref="ns3:TaxCatchAll" minOccurs="0"/>
                <xsd:element ref="ns2:MediaServiceOCR" minOccurs="0"/>
                <xsd:element ref="ns2:lcf76f155ced4ddcb4097134ff3c332f" minOccurs="0"/>
                <xsd:element ref="ns2:MediaServiceObjectDetectorVersions" minOccurs="0"/>
                <xsd:element ref="ns2:MediaServiceDateTaken" minOccurs="0"/>
                <xsd:element ref="ns2:MediaLengthInSeconds" minOccurs="0"/>
                <xsd:element ref="ns2:MediaServiceSearchProperties" minOccurs="0"/>
                <xsd:element ref="ns2:MediaServiceLocation" minOccurs="0"/>
                <xsd:element ref="ns2:LastUpdate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c0397a-0057-4703-a00a-a0cbb0f759c5" elementFormDefault="qualified">
    <xsd:import namespace="http://schemas.microsoft.com/office/2006/documentManagement/types"/>
    <xsd:import namespace="http://schemas.microsoft.com/office/infopath/2007/PartnerControls"/>
    <xsd:element name="Logos" ma:index="8" nillable="true" ma:displayName="Logo" ma:format="Dropdown" ma:internalName="Logos">
      <xsd:simpleType>
        <xsd:restriction base="dms:Text">
          <xsd:maxLength value="255"/>
        </xsd:restriction>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cmfb" ma:index="11" nillable="true" ma:displayName="Templates" ma:internalName="cmfb">
      <xsd:simpleType>
        <xsd:restriction base="dms:Text"/>
      </xsd:simpleType>
    </xsd:element>
    <xsd:element name="fnup" ma:index="12" nillable="true" ma:displayName="Person or Group" ma:list="UserInfo" ma:internalName="fnup">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Photosandfilm" ma:index="15" nillable="true" ma:displayName="Photos and film" ma:format="Dropdown" ma:internalName="Photosandfilm">
      <xsd:simpleType>
        <xsd:restriction base="dms:Text">
          <xsd:maxLength value="255"/>
        </xsd:restriction>
      </xsd:simpleType>
    </xsd:element>
    <xsd:element name="fqbn" ma:index="16" nillable="true" ma:displayName="Verbal Expression" ma:internalName="fqbn">
      <xsd:simpleType>
        <xsd:restriction base="dms:Text"/>
      </xsd:simpleType>
    </xsd:element>
    <xsd:element name="Department" ma:index="17" nillable="true" ma:displayName="Department" ma:format="Dropdown" ma:internalName="Department">
      <xsd:simpleType>
        <xsd:restriction base="dms:Text">
          <xsd:maxLength value="255"/>
        </xsd:restriction>
      </xsd:simpleType>
    </xsd:element>
    <xsd:element name="College" ma:index="18" nillable="true" ma:displayName="College" ma:format="Dropdown" ma:internalName="College">
      <xsd:simpleType>
        <xsd:restriction base="dms:Text">
          <xsd:maxLength value="255"/>
        </xsd:restriction>
      </xsd:simpleType>
    </xsd:element>
    <xsd:element name="MediaServiceAutoTags" ma:index="19" nillable="true" ma:displayName="Tags" ma:internalName="MediaServiceAutoTags"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Campaign" ma:index="24" nillable="true" ma:displayName="Campaign" ma:format="Dropdown" ma:internalName="Campaign">
      <xsd:simpleType>
        <xsd:restriction base="dms:Text">
          <xsd:maxLength value="255"/>
        </xsd:restriction>
      </xsd:simpleType>
    </xsd:element>
    <xsd:element name="MediaServiceOCR" ma:index="26" nillable="true" ma:displayName="Extracted Text" ma:internalName="MediaServiceOCR" ma:readOnly="true">
      <xsd:simpleType>
        <xsd:restriction base="dms:Note">
          <xsd:maxLength value="255"/>
        </xsd:restrictio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1be3677b-87c5-40e8-ac02-d012efc35c1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9" nillable="true" ma:displayName="MediaServiceObjectDetectorVersions" ma:hidden="true" ma:indexed="true" ma:internalName="MediaServiceObjectDetectorVersions" ma:readOnly="true">
      <xsd:simpleType>
        <xsd:restriction base="dms:Text"/>
      </xsd:simpleType>
    </xsd:element>
    <xsd:element name="MediaServiceDateTaken" ma:index="30" nillable="true" ma:displayName="MediaServiceDateTaken" ma:hidden="true" ma:indexed="true" ma:internalName="MediaServiceDateTaken" ma:readOnly="true">
      <xsd:simpleType>
        <xsd:restriction base="dms:Text"/>
      </xsd:simpleType>
    </xsd:element>
    <xsd:element name="MediaLengthInSeconds" ma:index="31" nillable="true" ma:displayName="MediaLengthInSeconds" ma:hidden="true" ma:internalName="MediaLengthInSeconds" ma:readOnly="true">
      <xsd:simpleType>
        <xsd:restriction base="dms:Unknown"/>
      </xsd:simpleType>
    </xsd:element>
    <xsd:element name="MediaServiceSearchProperties" ma:index="32" nillable="true" ma:displayName="MediaServiceSearchProperties" ma:hidden="true" ma:internalName="MediaServiceSearchProperties" ma:readOnly="true">
      <xsd:simpleType>
        <xsd:restriction base="dms:Note"/>
      </xsd:simpleType>
    </xsd:element>
    <xsd:element name="MediaServiceLocation" ma:index="33" nillable="true" ma:displayName="Location" ma:indexed="true" ma:internalName="MediaServiceLocation" ma:readOnly="true">
      <xsd:simpleType>
        <xsd:restriction base="dms:Text"/>
      </xsd:simpleType>
    </xsd:element>
    <xsd:element name="LastUpdated" ma:index="34" nillable="true" ma:displayName="Last Updated" ma:format="Dropdown" ma:internalName="LastUpdated">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277341f-65e2-445b-87a8-ef9bdf576d4e" elementFormDefault="qualified">
    <xsd:import namespace="http://schemas.microsoft.com/office/2006/documentManagement/types"/>
    <xsd:import namespace="http://schemas.microsoft.com/office/infopath/2007/PartnerControls"/>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b9144b9f-a26b-485e-a9c7-adf0552bf2e5}" ma:internalName="TaxCatchAll" ma:showField="CatchAllData" ma:web="2277341f-65e2-445b-87a8-ef9bdf576d4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1C9973D-D0CD-4829-B637-A84C8C9F8E33}">
  <ds:schemaRefs>
    <ds:schemaRef ds:uri="2277341f-65e2-445b-87a8-ef9bdf576d4e"/>
    <ds:schemaRef ds:uri="c5c0397a-0057-4703-a00a-a0cbb0f759c5"/>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113723D9-C48F-4436-BF5D-FF734B5AD379}">
  <ds:schemaRefs>
    <ds:schemaRef ds:uri="2277341f-65e2-445b-87a8-ef9bdf576d4e"/>
    <ds:schemaRef ds:uri="c5c0397a-0057-4703-a00a-a0cbb0f759c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3443EF8-1D4D-455F-951D-CF409AD81D4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USask_PPT_template_Simplified</Template>
  <TotalTime>0</TotalTime>
  <Words>1762</Words>
  <Application>Microsoft Office PowerPoint</Application>
  <PresentationFormat>Custom</PresentationFormat>
  <Paragraphs>216</Paragraphs>
  <Slides>26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Myriad Bold</vt:lpstr>
      <vt:lpstr>Myriad Condensed Bold</vt:lpstr>
      <vt:lpstr>Open Sans Condensed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Saskatchewan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Galbraith, Kennedy</dc:creator>
  <cp:lastModifiedBy>Galbraith, Kennedy</cp:lastModifiedBy>
  <cp:revision>1</cp:revision>
  <dcterms:created xsi:type="dcterms:W3CDTF">2025-04-30T20:49:51Z</dcterms:created>
  <dcterms:modified xsi:type="dcterms:W3CDTF">2025-05-14T16:12:44Z</dcterms:modified>
  <dc:identifier>DAGOUsBQ_wY</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0x01010082E6A9B5C63A504482086E5DEFE52315</vt:lpwstr>
  </property>
</Properties>
</file>